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 id="2147483684" r:id="rId5"/>
  </p:sldMasterIdLst>
  <p:notesMasterIdLst>
    <p:notesMasterId r:id="rId21"/>
  </p:notesMasterIdLst>
  <p:handoutMasterIdLst>
    <p:handoutMasterId r:id="rId22"/>
  </p:handoutMasterIdLst>
  <p:sldIdLst>
    <p:sldId id="431" r:id="rId6"/>
    <p:sldId id="506" r:id="rId7"/>
    <p:sldId id="429" r:id="rId8"/>
    <p:sldId id="433" r:id="rId9"/>
    <p:sldId id="428" r:id="rId10"/>
    <p:sldId id="434" r:id="rId11"/>
    <p:sldId id="435" r:id="rId12"/>
    <p:sldId id="440" r:id="rId13"/>
    <p:sldId id="436" r:id="rId14"/>
    <p:sldId id="437" r:id="rId15"/>
    <p:sldId id="439" r:id="rId16"/>
    <p:sldId id="438" r:id="rId17"/>
    <p:sldId id="441" r:id="rId18"/>
    <p:sldId id="357" r:id="rId19"/>
    <p:sldId id="35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A2DC"/>
    <a:srgbClr val="1C8AA4"/>
    <a:srgbClr val="404041"/>
    <a:srgbClr val="CFB119"/>
    <a:srgbClr val="7E7E7E"/>
    <a:srgbClr val="92D050"/>
    <a:srgbClr val="F6CD38"/>
    <a:srgbClr val="F8D65E"/>
    <a:srgbClr val="C5A62E"/>
    <a:srgbClr val="288A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66"/>
    <p:restoredTop sz="94839"/>
  </p:normalViewPr>
  <p:slideViewPr>
    <p:cSldViewPr snapToGrid="0">
      <p:cViewPr varScale="1">
        <p:scale>
          <a:sx n="73" d="100"/>
          <a:sy n="73" d="100"/>
        </p:scale>
        <p:origin x="456" y="72"/>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5669C4-CDF1-4A29-A4DF-15EC72C0FE3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a:extLst>
              <a:ext uri="{FF2B5EF4-FFF2-40B4-BE49-F238E27FC236}">
                <a16:creationId xmlns:a16="http://schemas.microsoft.com/office/drawing/2014/main" id="{8A8BA9D7-8B4D-4FAC-B854-16329005B8F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DCC516-04E0-4FB4-8E15-5E43CB17ADE4}" type="datetimeFigureOut">
              <a:rPr lang="en-SG" smtClean="0"/>
              <a:t>13/5/2025</a:t>
            </a:fld>
            <a:endParaRPr lang="en-SG"/>
          </a:p>
        </p:txBody>
      </p:sp>
      <p:sp>
        <p:nvSpPr>
          <p:cNvPr id="4" name="Footer Placeholder 3">
            <a:extLst>
              <a:ext uri="{FF2B5EF4-FFF2-40B4-BE49-F238E27FC236}">
                <a16:creationId xmlns:a16="http://schemas.microsoft.com/office/drawing/2014/main" id="{312D7AB1-6388-4550-A87A-2CB21353E75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5" name="Slide Number Placeholder 4">
            <a:extLst>
              <a:ext uri="{FF2B5EF4-FFF2-40B4-BE49-F238E27FC236}">
                <a16:creationId xmlns:a16="http://schemas.microsoft.com/office/drawing/2014/main" id="{E48D75E9-376B-4AEB-9C50-9CAAA92DE7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CC6F25-5E08-41A5-AA37-BCEC07EA7EBB}" type="slidenum">
              <a:rPr lang="en-SG" smtClean="0"/>
              <a:t>‹#›</a:t>
            </a:fld>
            <a:endParaRPr lang="en-SG"/>
          </a:p>
        </p:txBody>
      </p:sp>
    </p:spTree>
    <p:extLst>
      <p:ext uri="{BB962C8B-B14F-4D97-AF65-F5344CB8AC3E}">
        <p14:creationId xmlns:p14="http://schemas.microsoft.com/office/powerpoint/2010/main" val="3261503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14.png>
</file>

<file path=ppt/media/image15.png>
</file>

<file path=ppt/media/image16.jpe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9C00D9-D8FD-4AC2-AAF3-A94B3053BA5E}" type="datetimeFigureOut">
              <a:rPr lang="en-SG" smtClean="0"/>
              <a:t>13/5/2025</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20BAA5-540A-4C29-81D8-8A73845B12BB}" type="slidenum">
              <a:rPr lang="en-SG" smtClean="0"/>
              <a:t>‹#›</a:t>
            </a:fld>
            <a:endParaRPr lang="en-SG"/>
          </a:p>
        </p:txBody>
      </p:sp>
    </p:spTree>
    <p:extLst>
      <p:ext uri="{BB962C8B-B14F-4D97-AF65-F5344CB8AC3E}">
        <p14:creationId xmlns:p14="http://schemas.microsoft.com/office/powerpoint/2010/main" val="222877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cxnSp>
        <p:nvCxnSpPr>
          <p:cNvPr id="15" name="Straight Connector 14"/>
          <p:cNvCxnSpPr/>
          <p:nvPr userDrawn="1"/>
        </p:nvCxnSpPr>
        <p:spPr>
          <a:xfrm>
            <a:off x="577205" y="229283"/>
            <a:ext cx="0" cy="646331"/>
          </a:xfrm>
          <a:prstGeom prst="line">
            <a:avLst/>
          </a:prstGeom>
          <a:ln w="3175">
            <a:solidFill>
              <a:srgbClr val="414243"/>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3557484"/>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F5F3871E-F9B8-4330-83A7-DB434EBA5C3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spTree>
    <p:extLst>
      <p:ext uri="{BB962C8B-B14F-4D97-AF65-F5344CB8AC3E}">
        <p14:creationId xmlns:p14="http://schemas.microsoft.com/office/powerpoint/2010/main" val="1324658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D4F28E6E-61CC-40D5-B063-B5755535917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spTree>
    <p:extLst>
      <p:ext uri="{BB962C8B-B14F-4D97-AF65-F5344CB8AC3E}">
        <p14:creationId xmlns:p14="http://schemas.microsoft.com/office/powerpoint/2010/main" val="33435406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Tree>
    <p:extLst>
      <p:ext uri="{BB962C8B-B14F-4D97-AF65-F5344CB8AC3E}">
        <p14:creationId xmlns:p14="http://schemas.microsoft.com/office/powerpoint/2010/main" val="41090592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extLst>
      <p:ext uri="{BB962C8B-B14F-4D97-AF65-F5344CB8AC3E}">
        <p14:creationId xmlns:p14="http://schemas.microsoft.com/office/powerpoint/2010/main" val="7034362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2219014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extLst>
      <p:ext uri="{BB962C8B-B14F-4D97-AF65-F5344CB8AC3E}">
        <p14:creationId xmlns:p14="http://schemas.microsoft.com/office/powerpoint/2010/main" val="40293566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extLst>
      <p:ext uri="{BB962C8B-B14F-4D97-AF65-F5344CB8AC3E}">
        <p14:creationId xmlns:p14="http://schemas.microsoft.com/office/powerpoint/2010/main" val="14487218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extLst>
      <p:ext uri="{BB962C8B-B14F-4D97-AF65-F5344CB8AC3E}">
        <p14:creationId xmlns:p14="http://schemas.microsoft.com/office/powerpoint/2010/main" val="494329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3049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209413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38496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8158219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extLst>
      <p:ext uri="{BB962C8B-B14F-4D97-AF65-F5344CB8AC3E}">
        <p14:creationId xmlns:p14="http://schemas.microsoft.com/office/powerpoint/2010/main" val="3414594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extLst>
      <p:ext uri="{BB962C8B-B14F-4D97-AF65-F5344CB8AC3E}">
        <p14:creationId xmlns:p14="http://schemas.microsoft.com/office/powerpoint/2010/main" val="25388309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48143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7F6A1463-453D-480B-902A-F37EECD42B2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spTree>
    <p:extLst>
      <p:ext uri="{BB962C8B-B14F-4D97-AF65-F5344CB8AC3E}">
        <p14:creationId xmlns:p14="http://schemas.microsoft.com/office/powerpoint/2010/main" val="1331471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3194E933-195E-42BC-9754-CE2C254DE1C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spTree>
    <p:extLst>
      <p:ext uri="{BB962C8B-B14F-4D97-AF65-F5344CB8AC3E}">
        <p14:creationId xmlns:p14="http://schemas.microsoft.com/office/powerpoint/2010/main" val="786622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6" name="Picture 5">
            <a:extLst>
              <a:ext uri="{FF2B5EF4-FFF2-40B4-BE49-F238E27FC236}">
                <a16:creationId xmlns:a16="http://schemas.microsoft.com/office/drawing/2014/main" id="{9866401F-CE56-41EB-86FB-B6BAD296024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spTree>
    <p:extLst>
      <p:ext uri="{BB962C8B-B14F-4D97-AF65-F5344CB8AC3E}">
        <p14:creationId xmlns:p14="http://schemas.microsoft.com/office/powerpoint/2010/main" val="2229318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FA963B8-CDAF-492A-9EEF-2E66BF018FB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spTree>
    <p:extLst>
      <p:ext uri="{BB962C8B-B14F-4D97-AF65-F5344CB8AC3E}">
        <p14:creationId xmlns:p14="http://schemas.microsoft.com/office/powerpoint/2010/main" val="575554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8" name="Picture 7">
            <a:extLst>
              <a:ext uri="{FF2B5EF4-FFF2-40B4-BE49-F238E27FC236}">
                <a16:creationId xmlns:a16="http://schemas.microsoft.com/office/drawing/2014/main" id="{0048A938-3CA5-48B3-97E6-FA817816343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spTree>
    <p:extLst>
      <p:ext uri="{BB962C8B-B14F-4D97-AF65-F5344CB8AC3E}">
        <p14:creationId xmlns:p14="http://schemas.microsoft.com/office/powerpoint/2010/main" val="3916253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8" name="Picture 7">
            <a:extLst>
              <a:ext uri="{FF2B5EF4-FFF2-40B4-BE49-F238E27FC236}">
                <a16:creationId xmlns:a16="http://schemas.microsoft.com/office/drawing/2014/main" id="{D5638BFC-0A45-4550-852D-212EDAA1AF1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spTree>
    <p:extLst>
      <p:ext uri="{BB962C8B-B14F-4D97-AF65-F5344CB8AC3E}">
        <p14:creationId xmlns:p14="http://schemas.microsoft.com/office/powerpoint/2010/main" val="2642755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a:extLst>
              <a:ext uri="{FF2B5EF4-FFF2-40B4-BE49-F238E27FC236}">
                <a16:creationId xmlns:a16="http://schemas.microsoft.com/office/drawing/2014/main" id="{048BD2FE-B005-4BA4-99F9-3A862FF87D6D}"/>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pic>
        <p:nvPicPr>
          <p:cNvPr id="10" name="Picture 9" descr="Logo&#10;&#10;Description automatically generated">
            <a:extLst>
              <a:ext uri="{FF2B5EF4-FFF2-40B4-BE49-F238E27FC236}">
                <a16:creationId xmlns:a16="http://schemas.microsoft.com/office/drawing/2014/main" id="{DC8472C6-8994-4BA9-BF5C-C09699BF42D7}"/>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0118208" y="6018180"/>
            <a:ext cx="2026167" cy="676340"/>
          </a:xfrm>
          <a:prstGeom prst="rect">
            <a:avLst/>
          </a:prstGeom>
        </p:spPr>
      </p:pic>
    </p:spTree>
    <p:extLst>
      <p:ext uri="{BB962C8B-B14F-4D97-AF65-F5344CB8AC3E}">
        <p14:creationId xmlns:p14="http://schemas.microsoft.com/office/powerpoint/2010/main" val="363598141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cxnSp>
        <p:nvCxnSpPr>
          <p:cNvPr id="7" name="Straight Connector 6"/>
          <p:cNvCxnSpPr/>
          <p:nvPr userDrawn="1"/>
        </p:nvCxnSpPr>
        <p:spPr>
          <a:xfrm>
            <a:off x="577205" y="229283"/>
            <a:ext cx="0" cy="646331"/>
          </a:xfrm>
          <a:prstGeom prst="line">
            <a:avLst/>
          </a:prstGeom>
          <a:ln w="3175">
            <a:solidFill>
              <a:srgbClr val="414243"/>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082238C2-D601-4018-BC7B-2A32E2E1219F}"/>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t="99000"/>
          <a:stretch/>
        </p:blipFill>
        <p:spPr>
          <a:xfrm>
            <a:off x="0" y="6697166"/>
            <a:ext cx="12192000" cy="172400"/>
          </a:xfrm>
          <a:prstGeom prst="rect">
            <a:avLst/>
          </a:prstGeom>
        </p:spPr>
      </p:pic>
    </p:spTree>
    <p:extLst>
      <p:ext uri="{BB962C8B-B14F-4D97-AF65-F5344CB8AC3E}">
        <p14:creationId xmlns:p14="http://schemas.microsoft.com/office/powerpoint/2010/main" val="365598273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B009D2-DDA6-26C8-D3D8-F8F3C1384C14}"/>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2F204789-90E9-1A07-3B40-216BD4B82F26}"/>
              </a:ext>
            </a:extLst>
          </p:cNvPr>
          <p:cNvSpPr>
            <a:spLocks noGrp="1"/>
          </p:cNvSpPr>
          <p:nvPr>
            <p:ph type="body" sz="half" idx="2"/>
          </p:nvPr>
        </p:nvSpPr>
        <p:spPr>
          <a:xfrm>
            <a:off x="114300" y="1895386"/>
            <a:ext cx="6212609" cy="3637196"/>
          </a:xfrm>
        </p:spPr>
        <p:txBody>
          <a:bodyPr>
            <a:normAutofit lnSpcReduction="10000"/>
          </a:bodyPr>
          <a:lstStyle/>
          <a:p>
            <a:r>
              <a:rPr lang="en-US" sz="3000" b="1" dirty="0"/>
              <a:t>BLEEDING </a:t>
            </a:r>
          </a:p>
          <a:p>
            <a:endParaRPr lang="en-US" sz="3000" b="1" dirty="0"/>
          </a:p>
          <a:p>
            <a:r>
              <a:rPr lang="en-US" sz="2000" b="1" dirty="0"/>
              <a:t>OPEN WOUNDS</a:t>
            </a:r>
          </a:p>
          <a:p>
            <a:pPr marL="285750" indent="-285750">
              <a:buFont typeface="Arial" panose="020B0604020202020204" pitchFamily="34" charset="0"/>
              <a:buChar char="•"/>
            </a:pPr>
            <a:r>
              <a:rPr lang="en-US" dirty="0"/>
              <a:t>Do not remove the object – will cause </a:t>
            </a:r>
            <a:r>
              <a:rPr lang="en-US" dirty="0" err="1"/>
              <a:t>haemorrhage</a:t>
            </a:r>
            <a:r>
              <a:rPr lang="en-US" dirty="0"/>
              <a:t> by releasing pressure on severed blood vessels and lead to further damage</a:t>
            </a:r>
          </a:p>
          <a:p>
            <a:pPr marL="285750" indent="-285750">
              <a:buFont typeface="Arial" panose="020B0604020202020204" pitchFamily="34" charset="0"/>
              <a:buChar char="•"/>
            </a:pPr>
            <a:r>
              <a:rPr lang="en-US" dirty="0"/>
              <a:t>Expose wound area by cutting clothing</a:t>
            </a:r>
          </a:p>
          <a:p>
            <a:pPr marL="285750" indent="-285750">
              <a:buFont typeface="Arial" panose="020B0604020202020204" pitchFamily="34" charset="0"/>
              <a:buChar char="•"/>
            </a:pPr>
            <a:r>
              <a:rPr lang="en-US" dirty="0"/>
              <a:t>Control bleeding with hand</a:t>
            </a:r>
          </a:p>
          <a:p>
            <a:pPr marL="285750" indent="-285750">
              <a:buFont typeface="Arial" panose="020B0604020202020204" pitchFamily="34" charset="0"/>
              <a:buChar char="•"/>
            </a:pPr>
            <a:r>
              <a:rPr lang="en-US" dirty="0" err="1"/>
              <a:t>Stabilise</a:t>
            </a:r>
            <a:r>
              <a:rPr lang="en-US" dirty="0"/>
              <a:t> object with bulky dressing</a:t>
            </a:r>
          </a:p>
          <a:p>
            <a:pPr marL="285750" indent="-285750">
              <a:buFont typeface="Arial" panose="020B0604020202020204" pitchFamily="34" charset="0"/>
              <a:buChar char="•"/>
            </a:pPr>
            <a:r>
              <a:rPr lang="en-US" dirty="0"/>
              <a:t>Transport promptly but carefully, may need to modify object. Exemption?</a:t>
            </a:r>
          </a:p>
        </p:txBody>
      </p:sp>
      <p:sp>
        <p:nvSpPr>
          <p:cNvPr id="10" name="Rectangle 9">
            <a:extLst>
              <a:ext uri="{FF2B5EF4-FFF2-40B4-BE49-F238E27FC236}">
                <a16:creationId xmlns:a16="http://schemas.microsoft.com/office/drawing/2014/main" id="{8BFFA330-D28B-88D4-617A-847F1441C4E7}"/>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3" name="TextBox 2">
            <a:extLst>
              <a:ext uri="{FF2B5EF4-FFF2-40B4-BE49-F238E27FC236}">
                <a16:creationId xmlns:a16="http://schemas.microsoft.com/office/drawing/2014/main" id="{5B8B8853-FDFF-CED3-3397-3147F372B419}"/>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1.2 Accident Management </a:t>
            </a:r>
            <a:r>
              <a:rPr lang="en-US" sz="3500" b="1" dirty="0">
                <a:solidFill>
                  <a:schemeClr val="bg1">
                    <a:lumMod val="50000"/>
                  </a:schemeClr>
                </a:solidFill>
                <a:latin typeface="Arial" panose="020B0604020202020204" pitchFamily="34" charset="0"/>
                <a:cs typeface="Arial" panose="020B0604020202020204" pitchFamily="34" charset="0"/>
              </a:rPr>
              <a:t>(Bleeding)</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pic>
        <p:nvPicPr>
          <p:cNvPr id="5" name="Picture 4" descr="A person with a wound on their thigh&#10;&#10;Description automatically generated">
            <a:extLst>
              <a:ext uri="{FF2B5EF4-FFF2-40B4-BE49-F238E27FC236}">
                <a16:creationId xmlns:a16="http://schemas.microsoft.com/office/drawing/2014/main" id="{5C155019-6ED5-E8F2-7C65-50CFD752AF6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26909" y="1031331"/>
            <a:ext cx="2799999" cy="3264019"/>
          </a:xfrm>
          <a:prstGeom prst="rect">
            <a:avLst/>
          </a:prstGeom>
        </p:spPr>
      </p:pic>
      <p:pic>
        <p:nvPicPr>
          <p:cNvPr id="7" name="Picture 6" descr="A wound on a person's arm&#10;&#10;Description automatically generated">
            <a:extLst>
              <a:ext uri="{FF2B5EF4-FFF2-40B4-BE49-F238E27FC236}">
                <a16:creationId xmlns:a16="http://schemas.microsoft.com/office/drawing/2014/main" id="{C2242572-B7C9-1FE6-ECBF-69665C41F8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2660" y="3628068"/>
            <a:ext cx="3606800" cy="2362200"/>
          </a:xfrm>
          <a:prstGeom prst="rect">
            <a:avLst/>
          </a:prstGeom>
        </p:spPr>
      </p:pic>
    </p:spTree>
    <p:extLst>
      <p:ext uri="{BB962C8B-B14F-4D97-AF65-F5344CB8AC3E}">
        <p14:creationId xmlns:p14="http://schemas.microsoft.com/office/powerpoint/2010/main" val="35096814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951FBA-ADE6-0728-B35B-667E39D6A387}"/>
            </a:ext>
          </a:extLst>
        </p:cNvPr>
        <p:cNvGrpSpPr/>
        <p:nvPr/>
      </p:nvGrpSpPr>
      <p:grpSpPr>
        <a:xfrm>
          <a:off x="0" y="0"/>
          <a:ext cx="0" cy="0"/>
          <a:chOff x="0" y="0"/>
          <a:chExt cx="0" cy="0"/>
        </a:xfrm>
      </p:grpSpPr>
      <p:pic>
        <p:nvPicPr>
          <p:cNvPr id="9" name="Content Placeholder 8" descr="A person's arm with a wound&#10;&#10;Description automatically generated">
            <a:extLst>
              <a:ext uri="{FF2B5EF4-FFF2-40B4-BE49-F238E27FC236}">
                <a16:creationId xmlns:a16="http://schemas.microsoft.com/office/drawing/2014/main" id="{8C63A0AD-6D12-4938-7EF9-A69DDE3918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19746" y="1110292"/>
            <a:ext cx="3958589" cy="4879976"/>
          </a:xfrm>
        </p:spPr>
      </p:pic>
      <p:sp>
        <p:nvSpPr>
          <p:cNvPr id="4" name="Text Placeholder 3">
            <a:extLst>
              <a:ext uri="{FF2B5EF4-FFF2-40B4-BE49-F238E27FC236}">
                <a16:creationId xmlns:a16="http://schemas.microsoft.com/office/drawing/2014/main" id="{6B8847C0-AB23-8965-801A-D14406FC3B3B}"/>
              </a:ext>
            </a:extLst>
          </p:cNvPr>
          <p:cNvSpPr>
            <a:spLocks noGrp="1"/>
          </p:cNvSpPr>
          <p:nvPr>
            <p:ph type="body" sz="half" idx="2"/>
          </p:nvPr>
        </p:nvSpPr>
        <p:spPr>
          <a:xfrm>
            <a:off x="373928" y="1431059"/>
            <a:ext cx="6172200" cy="4872038"/>
          </a:xfrm>
        </p:spPr>
        <p:txBody>
          <a:bodyPr/>
          <a:lstStyle/>
          <a:p>
            <a:r>
              <a:rPr lang="en-US" sz="3000" b="1" dirty="0"/>
              <a:t>FRACTURES </a:t>
            </a:r>
          </a:p>
          <a:p>
            <a:endParaRPr lang="en-US" sz="3000" b="1" dirty="0"/>
          </a:p>
          <a:p>
            <a:r>
              <a:rPr lang="en-US" sz="2000" b="1" u="sng" dirty="0"/>
              <a:t>MANAGEMENT/ TREATMENT</a:t>
            </a:r>
          </a:p>
          <a:p>
            <a:pPr marL="285750" indent="-285750">
              <a:buFont typeface="Arial" panose="020B0604020202020204" pitchFamily="34" charset="0"/>
              <a:buChar char="•"/>
            </a:pPr>
            <a:r>
              <a:rPr lang="en-US" dirty="0"/>
              <a:t>Primary survey DRSABCD</a:t>
            </a:r>
          </a:p>
          <a:p>
            <a:pPr marL="285750" indent="-285750">
              <a:buFont typeface="Arial" panose="020B0604020202020204" pitchFamily="34" charset="0"/>
              <a:buChar char="•"/>
            </a:pPr>
            <a:r>
              <a:rPr lang="en-US" dirty="0"/>
              <a:t>Prevent movement at fracture site</a:t>
            </a:r>
          </a:p>
          <a:p>
            <a:pPr marL="285750" indent="-285750">
              <a:buFont typeface="Arial" panose="020B0604020202020204" pitchFamily="34" charset="0"/>
              <a:buChar char="•"/>
            </a:pPr>
            <a:r>
              <a:rPr lang="en-US" dirty="0"/>
              <a:t>Splint</a:t>
            </a:r>
          </a:p>
          <a:p>
            <a:pPr marL="285750" indent="-285750">
              <a:buFont typeface="Arial" panose="020B0604020202020204" pitchFamily="34" charset="0"/>
              <a:buChar char="•"/>
            </a:pPr>
            <a:r>
              <a:rPr lang="en-US" dirty="0"/>
              <a:t>Elevate if possible</a:t>
            </a:r>
          </a:p>
          <a:p>
            <a:pPr marL="285750" indent="-285750">
              <a:buFont typeface="Arial" panose="020B0604020202020204" pitchFamily="34" charset="0"/>
              <a:buChar char="•"/>
            </a:pPr>
            <a:r>
              <a:rPr lang="en-US" dirty="0"/>
              <a:t>Treat for shock</a:t>
            </a:r>
          </a:p>
          <a:p>
            <a:pPr marL="285750" indent="-285750">
              <a:buFont typeface="Arial" panose="020B0604020202020204" pitchFamily="34" charset="0"/>
              <a:buChar char="•"/>
            </a:pPr>
            <a:r>
              <a:rPr lang="en-US" dirty="0"/>
              <a:t>Do not realign unless impossible to move</a:t>
            </a:r>
          </a:p>
          <a:p>
            <a:pPr marL="285750" indent="-285750">
              <a:buFont typeface="Arial" panose="020B0604020202020204" pitchFamily="34" charset="0"/>
              <a:buChar char="•"/>
            </a:pPr>
            <a:r>
              <a:rPr lang="en-US" dirty="0"/>
              <a:t>Medical aid</a:t>
            </a:r>
          </a:p>
        </p:txBody>
      </p:sp>
      <p:sp>
        <p:nvSpPr>
          <p:cNvPr id="10" name="Rectangle 9">
            <a:extLst>
              <a:ext uri="{FF2B5EF4-FFF2-40B4-BE49-F238E27FC236}">
                <a16:creationId xmlns:a16="http://schemas.microsoft.com/office/drawing/2014/main" id="{0D263DAA-3FBD-7E69-7A8F-E07FC0255862}"/>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2" name="TextBox 1">
            <a:extLst>
              <a:ext uri="{FF2B5EF4-FFF2-40B4-BE49-F238E27FC236}">
                <a16:creationId xmlns:a16="http://schemas.microsoft.com/office/drawing/2014/main" id="{9BE5F3F5-D1C2-9D1B-D979-3172964010AF}"/>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1.5 Accident Management </a:t>
            </a:r>
            <a:r>
              <a:rPr lang="en-US" sz="3500" b="1" dirty="0">
                <a:solidFill>
                  <a:schemeClr val="bg1">
                    <a:lumMod val="50000"/>
                  </a:schemeClr>
                </a:solidFill>
                <a:latin typeface="Arial" panose="020B0604020202020204" pitchFamily="34" charset="0"/>
                <a:cs typeface="Arial" panose="020B0604020202020204" pitchFamily="34" charset="0"/>
              </a:rPr>
              <a:t>(Fractures)</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9891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597B97-7163-F5CF-DAE6-7F4C73118F61}"/>
            </a:ext>
          </a:extLst>
        </p:cNvPr>
        <p:cNvGrpSpPr/>
        <p:nvPr/>
      </p:nvGrpSpPr>
      <p:grpSpPr>
        <a:xfrm>
          <a:off x="0" y="0"/>
          <a:ext cx="0" cy="0"/>
          <a:chOff x="0" y="0"/>
          <a:chExt cx="0" cy="0"/>
        </a:xfrm>
      </p:grpSpPr>
      <p:pic>
        <p:nvPicPr>
          <p:cNvPr id="9" name="Content Placeholder 8" descr="A foot with a black spot on it&#10;&#10;Description automatically generated">
            <a:extLst>
              <a:ext uri="{FF2B5EF4-FFF2-40B4-BE49-F238E27FC236}">
                <a16:creationId xmlns:a16="http://schemas.microsoft.com/office/drawing/2014/main" id="{A675AD44-37F9-299B-F3D9-40FFDEF0A9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40587" y="996950"/>
            <a:ext cx="4143375" cy="4872038"/>
          </a:xfrm>
        </p:spPr>
      </p:pic>
      <p:sp>
        <p:nvSpPr>
          <p:cNvPr id="4" name="Text Placeholder 3">
            <a:extLst>
              <a:ext uri="{FF2B5EF4-FFF2-40B4-BE49-F238E27FC236}">
                <a16:creationId xmlns:a16="http://schemas.microsoft.com/office/drawing/2014/main" id="{77FCCEBE-90E6-24FB-ED91-C5C51042377D}"/>
              </a:ext>
            </a:extLst>
          </p:cNvPr>
          <p:cNvSpPr>
            <a:spLocks noGrp="1"/>
          </p:cNvSpPr>
          <p:nvPr>
            <p:ph type="body" sz="half" idx="2"/>
          </p:nvPr>
        </p:nvSpPr>
        <p:spPr>
          <a:xfrm>
            <a:off x="114299" y="1257820"/>
            <a:ext cx="6833039" cy="5142979"/>
          </a:xfrm>
        </p:spPr>
        <p:txBody>
          <a:bodyPr vert="horz" lIns="91440" tIns="45720" rIns="91440" bIns="45720" rtlCol="0" anchor="t">
            <a:normAutofit/>
          </a:bodyPr>
          <a:lstStyle/>
          <a:p>
            <a:r>
              <a:rPr lang="en-US" sz="3000" b="1" dirty="0"/>
              <a:t>CRUSH INJURIES</a:t>
            </a:r>
          </a:p>
          <a:p>
            <a:r>
              <a:rPr lang="en-US" dirty="0"/>
              <a:t>Usually occurring due to mechanical failures and natural disasters, develops into crush syndrome after 4hrs</a:t>
            </a:r>
            <a:endParaRPr lang="en-US" dirty="0">
              <a:ea typeface="Calibri"/>
              <a:cs typeface="Calibri"/>
            </a:endParaRPr>
          </a:p>
          <a:p>
            <a:pPr marL="285750" indent="-285750">
              <a:buFont typeface="Arial" panose="020B0604020202020204" pitchFamily="34" charset="0"/>
              <a:buChar char="•"/>
            </a:pPr>
            <a:r>
              <a:rPr lang="en-US" dirty="0"/>
              <a:t>Crushing forces should be removed as soon as possible</a:t>
            </a:r>
            <a:endParaRPr lang="en-US" dirty="0">
              <a:ea typeface="Calibri"/>
              <a:cs typeface="Calibri"/>
            </a:endParaRPr>
          </a:p>
          <a:p>
            <a:pPr marL="285750" indent="-285750">
              <a:buFont typeface="Arial" panose="020B0604020202020204" pitchFamily="34" charset="0"/>
              <a:buChar char="•"/>
            </a:pPr>
            <a:r>
              <a:rPr lang="en-US" dirty="0"/>
              <a:t>Where crushing forces are left for an extended period, it can lead to shock and kidney failure from chemical changes in the blood</a:t>
            </a:r>
            <a:endParaRPr lang="en-US" dirty="0">
              <a:ea typeface="Calibri"/>
              <a:cs typeface="Calibri"/>
            </a:endParaRPr>
          </a:p>
          <a:p>
            <a:pPr marL="285750" indent="-285750">
              <a:buFont typeface="Arial" panose="020B0604020202020204" pitchFamily="34" charset="0"/>
              <a:buChar char="•"/>
            </a:pPr>
            <a:r>
              <a:rPr lang="en-US" dirty="0"/>
              <a:t>Medical assistance is required urgently</a:t>
            </a:r>
            <a:endParaRPr lang="en-US" dirty="0">
              <a:ea typeface="Calibri"/>
              <a:cs typeface="Calibri"/>
            </a:endParaRPr>
          </a:p>
          <a:p>
            <a:pPr marL="285750" indent="-285750">
              <a:buFont typeface="Arial" panose="020B0604020202020204" pitchFamily="34" charset="0"/>
              <a:buChar char="•"/>
            </a:pPr>
            <a:r>
              <a:rPr lang="en-US" dirty="0"/>
              <a:t>Muscles can survive without oxygen for 2hrs with no long-term effects due to having their own store of energy (ATP and Myoglobin)</a:t>
            </a:r>
            <a:endParaRPr lang="en-US" dirty="0">
              <a:ea typeface="Calibri"/>
              <a:cs typeface="Calibri"/>
            </a:endParaRPr>
          </a:p>
          <a:p>
            <a:pPr marL="285750" indent="-285750">
              <a:buFont typeface="Arial" panose="020B0604020202020204" pitchFamily="34" charset="0"/>
              <a:buChar char="•"/>
            </a:pPr>
            <a:r>
              <a:rPr lang="en-US" dirty="0"/>
              <a:t>Rhabdomyolysis-This is caused by the breakdown of damaged skeletal tissue. It releases muscle cell contents, including proteins into the blood stream this can lead to kidney damage, renal failure and cardiac arrest, oedema of the crushed limb and hypovolemic shock</a:t>
            </a:r>
            <a:endParaRPr lang="en-US" dirty="0">
              <a:ea typeface="Calibri"/>
              <a:cs typeface="Calibri"/>
            </a:endParaRPr>
          </a:p>
          <a:p>
            <a:pPr marL="285750" indent="-285750">
              <a:buFont typeface="Arial" panose="020B0604020202020204" pitchFamily="34" charset="0"/>
              <a:buChar char="•"/>
            </a:pPr>
            <a:r>
              <a:rPr lang="en-US" dirty="0"/>
              <a:t>Extent of complications depend on muscle mass, time crushed, time since rescued and hydration status (therefore fluid resus is important)</a:t>
            </a:r>
            <a:endParaRPr lang="en-US" dirty="0">
              <a:ea typeface="Calibri"/>
              <a:cs typeface="Calibri"/>
            </a:endParaRPr>
          </a:p>
          <a:p>
            <a:pPr marL="285750" indent="-285750">
              <a:buFont typeface="Arial" panose="020B0604020202020204" pitchFamily="34" charset="0"/>
              <a:buChar char="•"/>
            </a:pPr>
            <a:endParaRPr lang="en-US" dirty="0"/>
          </a:p>
        </p:txBody>
      </p:sp>
      <p:sp>
        <p:nvSpPr>
          <p:cNvPr id="10" name="Rectangle 9">
            <a:extLst>
              <a:ext uri="{FF2B5EF4-FFF2-40B4-BE49-F238E27FC236}">
                <a16:creationId xmlns:a16="http://schemas.microsoft.com/office/drawing/2014/main" id="{A4314C50-A180-3D04-688F-5E9B18A46882}"/>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3" name="TextBox 2">
            <a:extLst>
              <a:ext uri="{FF2B5EF4-FFF2-40B4-BE49-F238E27FC236}">
                <a16:creationId xmlns:a16="http://schemas.microsoft.com/office/drawing/2014/main" id="{5EA301B0-1410-9148-AF87-319C2DB5A392}"/>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1.6 Accident Management </a:t>
            </a:r>
            <a:r>
              <a:rPr lang="en-US" sz="3500" b="1" dirty="0">
                <a:solidFill>
                  <a:schemeClr val="bg1">
                    <a:lumMod val="50000"/>
                  </a:schemeClr>
                </a:solidFill>
                <a:latin typeface="Arial" panose="020B0604020202020204" pitchFamily="34" charset="0"/>
                <a:cs typeface="Arial" panose="020B0604020202020204" pitchFamily="34" charset="0"/>
              </a:rPr>
              <a:t>(Crush Injuries)</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51346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428E00-7906-2A1E-3933-ACEBA36C9144}"/>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F4200C98-2115-36C8-CD18-070CD86C6EC6}"/>
              </a:ext>
            </a:extLst>
          </p:cNvPr>
          <p:cNvSpPr>
            <a:spLocks noGrp="1"/>
          </p:cNvSpPr>
          <p:nvPr>
            <p:ph type="body" sz="half" idx="2"/>
          </p:nvPr>
        </p:nvSpPr>
        <p:spPr>
          <a:xfrm>
            <a:off x="4882939" y="1166648"/>
            <a:ext cx="6858484" cy="5224916"/>
          </a:xfrm>
        </p:spPr>
        <p:txBody>
          <a:bodyPr vert="horz" lIns="91440" tIns="45720" rIns="91440" bIns="45720" rtlCol="0" anchor="t">
            <a:normAutofit fontScale="85000" lnSpcReduction="20000"/>
          </a:bodyPr>
          <a:lstStyle/>
          <a:p>
            <a:r>
              <a:rPr lang="en-US" sz="3500" b="1" dirty="0"/>
              <a:t>CHEST TRAUMA</a:t>
            </a:r>
          </a:p>
          <a:p>
            <a:endParaRPr lang="en-US" sz="3200" b="1" dirty="0"/>
          </a:p>
          <a:p>
            <a:r>
              <a:rPr lang="en-US" sz="2400" b="1" u="sng" dirty="0"/>
              <a:t>ANATOMY AND PHYSIOLOGY</a:t>
            </a:r>
            <a:endParaRPr lang="en-US" sz="2400" b="1" u="sng" dirty="0">
              <a:ea typeface="Calibri"/>
              <a:cs typeface="Calibri"/>
            </a:endParaRPr>
          </a:p>
          <a:p>
            <a:pPr marL="285750" indent="-285750">
              <a:buFont typeface="Arial" panose="020B0604020202020204" pitchFamily="34" charset="0"/>
              <a:buChar char="•"/>
            </a:pPr>
            <a:r>
              <a:rPr lang="en-US" sz="1900" dirty="0"/>
              <a:t>Each lung is surrounded by 2 layers of membrane called pleura. Each membrane is a pleural cavity, containing a thin layer of “serous fluid” which aids in movement</a:t>
            </a:r>
            <a:endParaRPr lang="en-US" sz="1900" dirty="0">
              <a:ea typeface="Calibri"/>
              <a:cs typeface="Calibri"/>
            </a:endParaRPr>
          </a:p>
          <a:p>
            <a:pPr marL="285750" indent="-285750">
              <a:buFont typeface="Arial" panose="020B0604020202020204" pitchFamily="34" charset="0"/>
              <a:buChar char="•"/>
            </a:pPr>
            <a:r>
              <a:rPr lang="en-US" sz="1900" dirty="0"/>
              <a:t>If the outer layer is damaged through a penetrating injury air can be sucked from outside into the pleural cavity causing a collapse Pneumothorax</a:t>
            </a:r>
            <a:endParaRPr lang="en-US" sz="1900" dirty="0">
              <a:ea typeface="Calibri"/>
              <a:cs typeface="Calibri"/>
            </a:endParaRPr>
          </a:p>
          <a:p>
            <a:pPr marL="285750" indent="-285750">
              <a:buFont typeface="Arial" panose="020B0604020202020204" pitchFamily="34" charset="0"/>
              <a:buChar char="•"/>
            </a:pPr>
            <a:r>
              <a:rPr lang="en-US" sz="1900" dirty="0"/>
              <a:t>If air continues to be sucked in but cannot escape, pressure can build up- tension pneumothorax, causing difficulty for lung and heart function</a:t>
            </a:r>
            <a:endParaRPr lang="en-US" sz="1900" dirty="0">
              <a:ea typeface="Calibri"/>
              <a:cs typeface="Calibri"/>
            </a:endParaRPr>
          </a:p>
          <a:p>
            <a:r>
              <a:rPr lang="en-US" sz="2400" b="1" u="sng" dirty="0"/>
              <a:t>CONTUSIONS</a:t>
            </a:r>
            <a:endParaRPr lang="en-US" sz="2400" b="1" u="sng" dirty="0">
              <a:ea typeface="Calibri"/>
              <a:cs typeface="Calibri"/>
            </a:endParaRPr>
          </a:p>
          <a:p>
            <a:pPr marL="285750" indent="-285750">
              <a:buFont typeface="Arial" panose="020B0604020202020204" pitchFamily="34" charset="0"/>
              <a:buChar char="•"/>
            </a:pPr>
            <a:r>
              <a:rPr lang="en-US" sz="1900" dirty="0"/>
              <a:t>Can be associated with serious injuries such as fractures and or internal bleeding, need is then to provide airway protection, Oxygen, IV’s and monitor</a:t>
            </a:r>
            <a:endParaRPr lang="en-US" sz="1900" dirty="0">
              <a:ea typeface="Calibri"/>
              <a:cs typeface="Calibri"/>
            </a:endParaRPr>
          </a:p>
          <a:p>
            <a:r>
              <a:rPr lang="en-US" sz="2400" b="1" u="sng" dirty="0"/>
              <a:t>HAEMATOMAS</a:t>
            </a:r>
          </a:p>
          <a:p>
            <a:r>
              <a:rPr lang="en-US" sz="1900" dirty="0"/>
              <a:t>Can develop in organs, there are 2 types, intermuscular and intramuscular. Welt like formations hard to touch, forms in a sack which keeps internal bleeding to a minimum and usually dissolves. If it doesn’t disappear, surgery may be required.</a:t>
            </a:r>
            <a:endParaRPr lang="en-US" sz="1900" dirty="0">
              <a:ea typeface="Calibri"/>
              <a:cs typeface="Calibri"/>
            </a:endParaRPr>
          </a:p>
          <a:p>
            <a:endParaRPr lang="en-US" dirty="0"/>
          </a:p>
        </p:txBody>
      </p:sp>
      <p:sp>
        <p:nvSpPr>
          <p:cNvPr id="10" name="Rectangle 9">
            <a:extLst>
              <a:ext uri="{FF2B5EF4-FFF2-40B4-BE49-F238E27FC236}">
                <a16:creationId xmlns:a16="http://schemas.microsoft.com/office/drawing/2014/main" id="{20E52D3F-725B-A712-17E5-1EE1C6E4F38B}"/>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11" name="TextBox 10">
            <a:extLst>
              <a:ext uri="{FF2B5EF4-FFF2-40B4-BE49-F238E27FC236}">
                <a16:creationId xmlns:a16="http://schemas.microsoft.com/office/drawing/2014/main" id="{CAE7AFCB-5404-5E33-B07C-64A310C222DA}"/>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1.7 Accident Management </a:t>
            </a:r>
            <a:r>
              <a:rPr lang="en-US" sz="3500" b="1" dirty="0">
                <a:solidFill>
                  <a:schemeClr val="bg1">
                    <a:lumMod val="50000"/>
                  </a:schemeClr>
                </a:solidFill>
                <a:latin typeface="Arial" panose="020B0604020202020204" pitchFamily="34" charset="0"/>
                <a:cs typeface="Arial" panose="020B0604020202020204" pitchFamily="34" charset="0"/>
              </a:rPr>
              <a:t>(Chest Trauma)</a:t>
            </a:r>
            <a:endParaRPr lang="en-US" sz="3500" dirty="0">
              <a:ln w="0"/>
              <a:solidFill>
                <a:schemeClr val="bg1">
                  <a:lumMod val="5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pic>
        <p:nvPicPr>
          <p:cNvPr id="13" name="Picture 12" descr="A red and white heart shaped objects&#10;&#10;Description automatically generated with medium confidence">
            <a:extLst>
              <a:ext uri="{FF2B5EF4-FFF2-40B4-BE49-F238E27FC236}">
                <a16:creationId xmlns:a16="http://schemas.microsoft.com/office/drawing/2014/main" id="{EB34DACA-CB37-CDE1-1A54-3837159737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921" y="1557905"/>
            <a:ext cx="4432363" cy="4432363"/>
          </a:xfrm>
          <a:prstGeom prst="rect">
            <a:avLst/>
          </a:prstGeom>
        </p:spPr>
      </p:pic>
    </p:spTree>
    <p:extLst>
      <p:ext uri="{BB962C8B-B14F-4D97-AF65-F5344CB8AC3E}">
        <p14:creationId xmlns:p14="http://schemas.microsoft.com/office/powerpoint/2010/main" val="26146939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935693-BD49-2970-4C81-CD77259D32F3}"/>
            </a:ext>
          </a:extLst>
        </p:cNvPr>
        <p:cNvGrpSpPr/>
        <p:nvPr/>
      </p:nvGrpSpPr>
      <p:grpSpPr>
        <a:xfrm>
          <a:off x="0" y="0"/>
          <a:ext cx="0" cy="0"/>
          <a:chOff x="0" y="0"/>
          <a:chExt cx="0" cy="0"/>
        </a:xfrm>
      </p:grpSpPr>
      <p:pic>
        <p:nvPicPr>
          <p:cNvPr id="9" name="Content Placeholder 8" descr="A diagram of the expiration of a person&#10;&#10;Description automatically generated">
            <a:extLst>
              <a:ext uri="{FF2B5EF4-FFF2-40B4-BE49-F238E27FC236}">
                <a16:creationId xmlns:a16="http://schemas.microsoft.com/office/drawing/2014/main" id="{B45953C4-F829-F173-D5E8-A1951278E2CC}"/>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46570" y="989012"/>
            <a:ext cx="4709160" cy="4872038"/>
          </a:xfrm>
        </p:spPr>
      </p:pic>
      <p:sp>
        <p:nvSpPr>
          <p:cNvPr id="4" name="Text Placeholder 3">
            <a:extLst>
              <a:ext uri="{FF2B5EF4-FFF2-40B4-BE49-F238E27FC236}">
                <a16:creationId xmlns:a16="http://schemas.microsoft.com/office/drawing/2014/main" id="{EFC4177F-BF91-187D-C73D-355F376F5755}"/>
              </a:ext>
            </a:extLst>
          </p:cNvPr>
          <p:cNvSpPr>
            <a:spLocks noGrp="1"/>
          </p:cNvSpPr>
          <p:nvPr>
            <p:ph type="body" sz="half" idx="2"/>
          </p:nvPr>
        </p:nvSpPr>
        <p:spPr>
          <a:xfrm>
            <a:off x="114300" y="1228178"/>
            <a:ext cx="6360072" cy="5246194"/>
          </a:xfrm>
        </p:spPr>
        <p:txBody>
          <a:bodyPr vert="horz" lIns="91440" tIns="45720" rIns="91440" bIns="45720" rtlCol="0" anchor="t">
            <a:normAutofit/>
          </a:bodyPr>
          <a:lstStyle/>
          <a:p>
            <a:r>
              <a:rPr lang="en-US" sz="3000" b="1" dirty="0"/>
              <a:t>CHEST FLAIL</a:t>
            </a:r>
          </a:p>
          <a:p>
            <a:r>
              <a:rPr lang="en-US" dirty="0"/>
              <a:t>This is a condition where ribs become fractured in several places creating floating section</a:t>
            </a:r>
          </a:p>
          <a:p>
            <a:r>
              <a:rPr lang="en-US" dirty="0"/>
              <a:t>It happens when a segment of the chest wall breaks under the pressure and becomes detached from the chest wall.</a:t>
            </a:r>
          </a:p>
          <a:p>
            <a:r>
              <a:rPr lang="en-US" dirty="0"/>
              <a:t>The flail segment moves inward during inspiration(instead of outward) and outward during expiration(instead of inward. Paradoxical movement.</a:t>
            </a:r>
          </a:p>
          <a:p>
            <a:r>
              <a:rPr lang="en-US" sz="2000" b="1" u="sng" dirty="0"/>
              <a:t>SIGNS AND SYMPTOMS</a:t>
            </a:r>
          </a:p>
          <a:p>
            <a:pPr marL="285750" indent="-285750">
              <a:buFont typeface="Arial" panose="020B0604020202020204" pitchFamily="34" charset="0"/>
              <a:buChar char="•"/>
            </a:pPr>
            <a:r>
              <a:rPr lang="en-US" dirty="0"/>
              <a:t>Severe difficulty breathing</a:t>
            </a:r>
          </a:p>
          <a:p>
            <a:pPr marL="285750" indent="-285750">
              <a:buFont typeface="Arial" panose="020B0604020202020204" pitchFamily="34" charset="0"/>
              <a:buChar char="•"/>
            </a:pPr>
            <a:r>
              <a:rPr lang="en-US" dirty="0"/>
              <a:t>Shallow painful breathing</a:t>
            </a:r>
          </a:p>
          <a:p>
            <a:pPr marL="285750" indent="-285750">
              <a:buFont typeface="Arial" panose="020B0604020202020204" pitchFamily="34" charset="0"/>
              <a:buChar char="•"/>
            </a:pPr>
            <a:r>
              <a:rPr lang="en-US" dirty="0"/>
              <a:t>S and S of fracture</a:t>
            </a:r>
          </a:p>
          <a:p>
            <a:pPr marL="285750" indent="-285750">
              <a:buFont typeface="Arial" panose="020B0604020202020204" pitchFamily="34" charset="0"/>
              <a:buChar char="•"/>
            </a:pPr>
            <a:r>
              <a:rPr lang="en-US" dirty="0"/>
              <a:t>Paradoxical chest movement</a:t>
            </a:r>
          </a:p>
          <a:p>
            <a:endParaRPr lang="en-US" dirty="0"/>
          </a:p>
          <a:p>
            <a:endParaRPr lang="en-US" dirty="0"/>
          </a:p>
        </p:txBody>
      </p:sp>
      <p:sp>
        <p:nvSpPr>
          <p:cNvPr id="10" name="Rectangle 9">
            <a:extLst>
              <a:ext uri="{FF2B5EF4-FFF2-40B4-BE49-F238E27FC236}">
                <a16:creationId xmlns:a16="http://schemas.microsoft.com/office/drawing/2014/main" id="{9475F6CE-97AA-0F91-E37F-3E97EFEF111B}"/>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12" name="TextBox 11">
            <a:extLst>
              <a:ext uri="{FF2B5EF4-FFF2-40B4-BE49-F238E27FC236}">
                <a16:creationId xmlns:a16="http://schemas.microsoft.com/office/drawing/2014/main" id="{984F9616-3D92-A9A8-1DBA-D08AABFB3E97}"/>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1.7 Accident Management </a:t>
            </a:r>
            <a:r>
              <a:rPr lang="en-US" sz="3500" b="1" dirty="0">
                <a:solidFill>
                  <a:schemeClr val="bg1">
                    <a:lumMod val="50000"/>
                  </a:schemeClr>
                </a:solidFill>
                <a:latin typeface="Arial" panose="020B0604020202020204" pitchFamily="34" charset="0"/>
                <a:cs typeface="Arial" panose="020B0604020202020204" pitchFamily="34" charset="0"/>
              </a:rPr>
              <a:t>(Chest Trauma)</a:t>
            </a:r>
            <a:endParaRPr lang="en-US" sz="3500" dirty="0">
              <a:ln w="0"/>
              <a:solidFill>
                <a:schemeClr val="bg1">
                  <a:lumMod val="5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96409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D4303-5326-4B77-8C06-732344EE2A25}"/>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69B693BD-F588-EBF2-E1FF-53DC6B9E10A4}"/>
              </a:ext>
            </a:extLst>
          </p:cNvPr>
          <p:cNvSpPr>
            <a:spLocks noGrp="1"/>
          </p:cNvSpPr>
          <p:nvPr>
            <p:ph type="body" sz="half" idx="2"/>
          </p:nvPr>
        </p:nvSpPr>
        <p:spPr>
          <a:xfrm>
            <a:off x="276993" y="1253852"/>
            <a:ext cx="5514207" cy="3837721"/>
          </a:xfrm>
        </p:spPr>
        <p:txBody>
          <a:bodyPr/>
          <a:lstStyle/>
          <a:p>
            <a:r>
              <a:rPr lang="en-US" sz="3000" b="1" dirty="0"/>
              <a:t>FLAIL CHEST</a:t>
            </a:r>
          </a:p>
          <a:p>
            <a:pPr marL="285750" indent="-285750">
              <a:buFont typeface="Arial" panose="020B0604020202020204" pitchFamily="34" charset="0"/>
              <a:buChar char="•"/>
            </a:pPr>
            <a:r>
              <a:rPr lang="en-US" dirty="0"/>
              <a:t>This is life threatening and over 50% of people with this injury die.</a:t>
            </a:r>
          </a:p>
          <a:p>
            <a:r>
              <a:rPr lang="en-US" sz="2000" b="1" u="sng" dirty="0"/>
              <a:t>TREATMENT</a:t>
            </a:r>
          </a:p>
          <a:p>
            <a:pPr marL="285750" indent="-285750">
              <a:buFont typeface="Arial" panose="020B0604020202020204" pitchFamily="34" charset="0"/>
              <a:buChar char="•"/>
            </a:pPr>
            <a:r>
              <a:rPr lang="en-US" dirty="0"/>
              <a:t>Large amounts of padding and arm in sling</a:t>
            </a:r>
          </a:p>
          <a:p>
            <a:pPr marL="285750" indent="-285750">
              <a:buFont typeface="Arial" panose="020B0604020202020204" pitchFamily="34" charset="0"/>
              <a:buChar char="•"/>
            </a:pPr>
            <a:r>
              <a:rPr lang="en-US" dirty="0"/>
              <a:t>Analgesia NSAID’s(Non-</a:t>
            </a:r>
            <a:r>
              <a:rPr lang="en-US" dirty="0" err="1"/>
              <a:t>steriodal</a:t>
            </a:r>
            <a:r>
              <a:rPr lang="en-US" dirty="0"/>
              <a:t> Anti-Inflammatory Drugs (not narcotics))</a:t>
            </a:r>
          </a:p>
          <a:p>
            <a:pPr marL="285750" indent="-285750">
              <a:buFont typeface="Arial" panose="020B0604020202020204" pitchFamily="34" charset="0"/>
              <a:buChar char="•"/>
            </a:pPr>
            <a:r>
              <a:rPr lang="en-US" dirty="0"/>
              <a:t>Oxygen</a:t>
            </a:r>
          </a:p>
          <a:p>
            <a:endParaRPr lang="en-US" dirty="0"/>
          </a:p>
        </p:txBody>
      </p:sp>
      <p:sp>
        <p:nvSpPr>
          <p:cNvPr id="11" name="Rectangle 10">
            <a:extLst>
              <a:ext uri="{FF2B5EF4-FFF2-40B4-BE49-F238E27FC236}">
                <a16:creationId xmlns:a16="http://schemas.microsoft.com/office/drawing/2014/main" id="{EDC5A71A-E4C7-34C8-2DCE-433D60733D02}"/>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13" name="TextBox 12">
            <a:extLst>
              <a:ext uri="{FF2B5EF4-FFF2-40B4-BE49-F238E27FC236}">
                <a16:creationId xmlns:a16="http://schemas.microsoft.com/office/drawing/2014/main" id="{39BD0684-E06D-0FA1-EAEA-00ABCC4C5A74}"/>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1.7 Accident Management </a:t>
            </a:r>
            <a:r>
              <a:rPr lang="en-US" sz="3500" b="1" dirty="0">
                <a:solidFill>
                  <a:schemeClr val="bg1">
                    <a:lumMod val="50000"/>
                  </a:schemeClr>
                </a:solidFill>
                <a:latin typeface="Arial" panose="020B0604020202020204" pitchFamily="34" charset="0"/>
                <a:cs typeface="Arial" panose="020B0604020202020204" pitchFamily="34" charset="0"/>
              </a:rPr>
              <a:t>(Chest Trauma)</a:t>
            </a:r>
            <a:endParaRPr lang="en-US" sz="3500" dirty="0">
              <a:ln w="0"/>
              <a:solidFill>
                <a:schemeClr val="bg1">
                  <a:lumMod val="5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9DCD218C-F8BD-9A31-D710-5182E97A05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473" y="1120560"/>
            <a:ext cx="4729740" cy="5613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68229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50F06C-4428-3BDE-5630-75E9297C0FB3}"/>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52B59FE3-3E65-1372-F237-8C52EE9E91DD}"/>
              </a:ext>
            </a:extLst>
          </p:cNvPr>
          <p:cNvSpPr>
            <a:spLocks noGrp="1"/>
          </p:cNvSpPr>
          <p:nvPr>
            <p:ph type="body" sz="half" idx="2"/>
          </p:nvPr>
        </p:nvSpPr>
        <p:spPr>
          <a:xfrm>
            <a:off x="524258" y="1377895"/>
            <a:ext cx="4888570" cy="4749636"/>
          </a:xfrm>
        </p:spPr>
        <p:txBody>
          <a:bodyPr>
            <a:normAutofit/>
          </a:bodyPr>
          <a:lstStyle/>
          <a:p>
            <a:r>
              <a:rPr lang="en-US" sz="3000" b="1" dirty="0"/>
              <a:t>CONTUSIONS </a:t>
            </a:r>
          </a:p>
          <a:p>
            <a:r>
              <a:rPr lang="en-US" dirty="0"/>
              <a:t>Can be associated with serious injuries such as fractures and/or internal bleeding.</a:t>
            </a:r>
          </a:p>
          <a:p>
            <a:r>
              <a:rPr lang="en-US" dirty="0"/>
              <a:t> Need to provide airway protection.</a:t>
            </a:r>
          </a:p>
          <a:p>
            <a:endParaRPr lang="en-US" dirty="0"/>
          </a:p>
          <a:p>
            <a:r>
              <a:rPr lang="en-US" dirty="0"/>
              <a:t>Hematomas: Can also develop in organs.</a:t>
            </a:r>
          </a:p>
          <a:p>
            <a:r>
              <a:rPr lang="en-US" dirty="0"/>
              <a:t>There are two types: Intermuscular and intramuscular.</a:t>
            </a:r>
          </a:p>
          <a:p>
            <a:r>
              <a:rPr lang="en-US" dirty="0"/>
              <a:t>They are welt like formations that are hard to the touch. Form a sack which keeps internal bleeding to a minimum and usually dissolve. If it doesn’t disappear, surgery may be required to remove it.</a:t>
            </a:r>
          </a:p>
          <a:p>
            <a:endParaRPr lang="en-US" dirty="0"/>
          </a:p>
          <a:p>
            <a:endParaRPr lang="en-US" dirty="0"/>
          </a:p>
        </p:txBody>
      </p:sp>
      <p:sp>
        <p:nvSpPr>
          <p:cNvPr id="10" name="Rectangle 9">
            <a:extLst>
              <a:ext uri="{FF2B5EF4-FFF2-40B4-BE49-F238E27FC236}">
                <a16:creationId xmlns:a16="http://schemas.microsoft.com/office/drawing/2014/main" id="{72C0D51E-AAAC-DF08-2EF0-B1864B129159}"/>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pic>
        <p:nvPicPr>
          <p:cNvPr id="13" name="Picture 12" descr="A diagram of a lungs&#10;&#10;Description automatically generated">
            <a:extLst>
              <a:ext uri="{FF2B5EF4-FFF2-40B4-BE49-F238E27FC236}">
                <a16:creationId xmlns:a16="http://schemas.microsoft.com/office/drawing/2014/main" id="{AABE02A6-A73F-6B85-E62B-6BE8AB935D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9237" y="1226752"/>
            <a:ext cx="6794645" cy="4529763"/>
          </a:xfrm>
          <a:prstGeom prst="rect">
            <a:avLst/>
          </a:prstGeom>
        </p:spPr>
      </p:pic>
      <p:sp>
        <p:nvSpPr>
          <p:cNvPr id="14" name="TextBox 13">
            <a:extLst>
              <a:ext uri="{FF2B5EF4-FFF2-40B4-BE49-F238E27FC236}">
                <a16:creationId xmlns:a16="http://schemas.microsoft.com/office/drawing/2014/main" id="{69F17F63-6FDA-2166-B9A1-A4F3AE961E01}"/>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1.7 Accident Management </a:t>
            </a:r>
            <a:r>
              <a:rPr lang="en-US" sz="3500" b="1" dirty="0">
                <a:solidFill>
                  <a:schemeClr val="bg1">
                    <a:lumMod val="50000"/>
                  </a:schemeClr>
                </a:solidFill>
                <a:latin typeface="Arial" panose="020B0604020202020204" pitchFamily="34" charset="0"/>
                <a:cs typeface="Arial" panose="020B0604020202020204" pitchFamily="34" charset="0"/>
              </a:rPr>
              <a:t>(Chest Trauma)</a:t>
            </a:r>
            <a:endParaRPr lang="en-US" sz="3500" dirty="0">
              <a:ln w="0"/>
              <a:solidFill>
                <a:schemeClr val="bg1">
                  <a:lumMod val="5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47424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96847-7437-8342-B99E-E5CBB0A75CE7}"/>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B649B00F-A15C-EDED-625E-F9F71C10B2B7}"/>
              </a:ext>
            </a:extLst>
          </p:cNvPr>
          <p:cNvSpPr>
            <a:spLocks noGrp="1"/>
          </p:cNvSpPr>
          <p:nvPr>
            <p:ph type="body" sz="half" idx="2"/>
          </p:nvPr>
        </p:nvSpPr>
        <p:spPr>
          <a:xfrm>
            <a:off x="208947" y="1165713"/>
            <a:ext cx="11783356" cy="5245597"/>
          </a:xfrm>
        </p:spPr>
        <p:txBody>
          <a:bodyPr>
            <a:normAutofit/>
          </a:bodyPr>
          <a:lstStyle/>
          <a:p>
            <a:r>
              <a:rPr lang="en-US" sz="3000" b="1" dirty="0"/>
              <a:t>BLEEDING </a:t>
            </a:r>
          </a:p>
          <a:p>
            <a:endParaRPr lang="en-US" sz="3000" b="1" dirty="0"/>
          </a:p>
          <a:p>
            <a:r>
              <a:rPr lang="en-US" sz="2000" b="1" dirty="0"/>
              <a:t>CLOSED WOUNDS</a:t>
            </a:r>
          </a:p>
          <a:p>
            <a:r>
              <a:rPr lang="en-US" dirty="0"/>
              <a:t>Unlike open wounds, closed wounds do not break the skin's surface, which means there is no direct exposure to the external environment. Despite the lack of visible disruption, closed wounds can still be significant and require careful assessment and management to prevent complications and promote recovery.</a:t>
            </a:r>
          </a:p>
          <a:p>
            <a:r>
              <a:rPr lang="en-US" dirty="0"/>
              <a:t>Slips, trips and falls most commonly</a:t>
            </a:r>
          </a:p>
          <a:p>
            <a:r>
              <a:rPr lang="en-US" dirty="0"/>
              <a:t>Pain in bone or joint, injury in surrounding tissue showing swelling and bruising i.e.</a:t>
            </a:r>
          </a:p>
          <a:p>
            <a:pPr marL="285750" indent="-285750">
              <a:buFont typeface="Arial" panose="020B0604020202020204" pitchFamily="34" charset="0"/>
              <a:buChar char="•"/>
            </a:pPr>
            <a:r>
              <a:rPr lang="en-US" dirty="0"/>
              <a:t>Contusions - Trauma or tearing of muscles or tendons</a:t>
            </a:r>
          </a:p>
          <a:p>
            <a:pPr marL="285750" indent="-285750">
              <a:buFont typeface="Arial" panose="020B0604020202020204" pitchFamily="34" charset="0"/>
              <a:buChar char="•"/>
            </a:pPr>
            <a:r>
              <a:rPr lang="en-US" dirty="0"/>
              <a:t>Strains - Stretching or tearing of muscles or tendons</a:t>
            </a:r>
          </a:p>
          <a:p>
            <a:pPr marL="285750" indent="-285750">
              <a:buFont typeface="Arial" panose="020B0604020202020204" pitchFamily="34" charset="0"/>
              <a:buChar char="•"/>
            </a:pPr>
            <a:r>
              <a:rPr lang="en-US" dirty="0"/>
              <a:t>Sprains - Stretching or tearing of ligaments</a:t>
            </a:r>
          </a:p>
          <a:p>
            <a:pPr marL="285750" indent="-285750">
              <a:buFont typeface="Arial" panose="020B0604020202020204" pitchFamily="34" charset="0"/>
              <a:buChar char="•"/>
            </a:pPr>
            <a:r>
              <a:rPr lang="en-US" dirty="0">
                <a:solidFill>
                  <a:srgbClr val="FF0000"/>
                </a:solidFill>
              </a:rPr>
              <a:t>500-1500ML – Femur fracture</a:t>
            </a:r>
          </a:p>
        </p:txBody>
      </p:sp>
      <p:sp>
        <p:nvSpPr>
          <p:cNvPr id="10" name="Rectangle 9">
            <a:extLst>
              <a:ext uri="{FF2B5EF4-FFF2-40B4-BE49-F238E27FC236}">
                <a16:creationId xmlns:a16="http://schemas.microsoft.com/office/drawing/2014/main" id="{BDD2ED5E-1D63-F627-F0C6-97679FA331B5}"/>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3" name="TextBox 2">
            <a:extLst>
              <a:ext uri="{FF2B5EF4-FFF2-40B4-BE49-F238E27FC236}">
                <a16:creationId xmlns:a16="http://schemas.microsoft.com/office/drawing/2014/main" id="{B04F1F93-44CD-B545-3E1F-FADD469613B2}"/>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1.1 Accident Management </a:t>
            </a:r>
            <a:r>
              <a:rPr lang="en-US" sz="3500" b="1" dirty="0">
                <a:solidFill>
                  <a:schemeClr val="bg1">
                    <a:lumMod val="50000"/>
                  </a:schemeClr>
                </a:solidFill>
                <a:latin typeface="Arial" panose="020B0604020202020204" pitchFamily="34" charset="0"/>
                <a:cs typeface="Arial" panose="020B0604020202020204" pitchFamily="34" charset="0"/>
              </a:rPr>
              <a:t>(Bleeding)</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81781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1D5ED9-0D79-7220-BFA2-569C092D1C11}"/>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D37B5001-D2FE-BA8F-B4A9-7C19323B5A7C}"/>
              </a:ext>
            </a:extLst>
          </p:cNvPr>
          <p:cNvSpPr>
            <a:spLocks noGrp="1"/>
          </p:cNvSpPr>
          <p:nvPr>
            <p:ph type="body" sz="half" idx="2"/>
          </p:nvPr>
        </p:nvSpPr>
        <p:spPr>
          <a:xfrm>
            <a:off x="482215" y="1235915"/>
            <a:ext cx="9113729" cy="4872038"/>
          </a:xfrm>
        </p:spPr>
        <p:txBody>
          <a:bodyPr>
            <a:normAutofit fontScale="85000" lnSpcReduction="20000"/>
          </a:bodyPr>
          <a:lstStyle/>
          <a:p>
            <a:r>
              <a:rPr lang="en-US" sz="3500" b="1" dirty="0">
                <a:latin typeface="Arial" panose="020B0604020202020204" pitchFamily="34" charset="0"/>
                <a:cs typeface="Arial" panose="020B0604020202020204" pitchFamily="34" charset="0"/>
              </a:rPr>
              <a:t>BLEEDING</a:t>
            </a:r>
          </a:p>
          <a:p>
            <a:endParaRPr lang="en-US" sz="3000" b="1" dirty="0">
              <a:latin typeface="Arial" panose="020B0604020202020204" pitchFamily="34" charset="0"/>
              <a:cs typeface="Arial" panose="020B0604020202020204" pitchFamily="34" charset="0"/>
            </a:endParaRPr>
          </a:p>
          <a:p>
            <a:r>
              <a:rPr lang="en-US" sz="2400" b="1" dirty="0">
                <a:latin typeface="Arial" panose="020B0604020202020204" pitchFamily="34" charset="0"/>
                <a:cs typeface="Arial" panose="020B0604020202020204" pitchFamily="34" charset="0"/>
              </a:rPr>
              <a:t>HEALING</a:t>
            </a:r>
          </a:p>
          <a:p>
            <a:r>
              <a:rPr lang="en-US" dirty="0"/>
              <a:t>Coagulation: begins immediately</a:t>
            </a:r>
          </a:p>
          <a:p>
            <a:r>
              <a:rPr lang="en-US" dirty="0"/>
              <a:t>Inflammation:</a:t>
            </a:r>
          </a:p>
          <a:p>
            <a:pPr marL="285750" indent="-285750">
              <a:buFont typeface="Arial" panose="020B0604020202020204" pitchFamily="34" charset="0"/>
              <a:buChar char="•"/>
            </a:pPr>
            <a:r>
              <a:rPr lang="en-US" dirty="0"/>
              <a:t>Swelling-build up of fluid in tissue</a:t>
            </a:r>
          </a:p>
          <a:p>
            <a:pPr marL="285750" indent="-285750">
              <a:buFont typeface="Arial" panose="020B0604020202020204" pitchFamily="34" charset="0"/>
              <a:buChar char="•"/>
            </a:pPr>
            <a:r>
              <a:rPr lang="en-US" dirty="0"/>
              <a:t>Redness-increased blood flow</a:t>
            </a:r>
          </a:p>
          <a:p>
            <a:pPr marL="285750" indent="-285750">
              <a:buFont typeface="Arial" panose="020B0604020202020204" pitchFamily="34" charset="0"/>
              <a:buChar char="•"/>
            </a:pPr>
            <a:r>
              <a:rPr lang="en-US" dirty="0"/>
              <a:t>Pain- action of bradykinin and prostaglandins on local nerve tissue</a:t>
            </a:r>
          </a:p>
          <a:p>
            <a:pPr marL="285750" indent="-285750">
              <a:buFont typeface="Arial" panose="020B0604020202020204" pitchFamily="34" charset="0"/>
              <a:buChar char="•"/>
            </a:pPr>
            <a:r>
              <a:rPr lang="en-US" dirty="0"/>
              <a:t>Heat- increased blood flow</a:t>
            </a:r>
          </a:p>
          <a:p>
            <a:r>
              <a:rPr lang="en-US" dirty="0"/>
              <a:t>Remodeling: scar tissue formation</a:t>
            </a:r>
          </a:p>
          <a:p>
            <a:r>
              <a:rPr lang="en-US" dirty="0"/>
              <a:t>Healing is influenced my numerous factors:</a:t>
            </a:r>
          </a:p>
          <a:p>
            <a:pPr marL="285750" indent="-285750">
              <a:buFont typeface="Arial" panose="020B0604020202020204" pitchFamily="34" charset="0"/>
              <a:buChar char="•"/>
            </a:pPr>
            <a:r>
              <a:rPr lang="en-US" dirty="0"/>
              <a:t>Local factors-02 supply, infection</a:t>
            </a:r>
          </a:p>
          <a:p>
            <a:pPr marL="285750" indent="-285750">
              <a:buFont typeface="Arial" panose="020B0604020202020204" pitchFamily="34" charset="0"/>
              <a:buChar char="•"/>
            </a:pPr>
            <a:r>
              <a:rPr lang="en-US" dirty="0"/>
              <a:t>Regional factors- inadequate blood supply</a:t>
            </a:r>
          </a:p>
          <a:p>
            <a:pPr marL="285750" indent="-285750">
              <a:buFont typeface="Arial" panose="020B0604020202020204" pitchFamily="34" charset="0"/>
              <a:buChar char="•"/>
            </a:pPr>
            <a:r>
              <a:rPr lang="en-US" dirty="0"/>
              <a:t>Nutrition</a:t>
            </a:r>
          </a:p>
          <a:p>
            <a:pPr marL="285750" indent="-285750">
              <a:buFont typeface="Arial" panose="020B0604020202020204" pitchFamily="34" charset="0"/>
              <a:buChar char="•"/>
            </a:pPr>
            <a:r>
              <a:rPr lang="en-US" dirty="0"/>
              <a:t>Illness</a:t>
            </a:r>
          </a:p>
          <a:p>
            <a:pPr marL="285750" indent="-285750">
              <a:buFont typeface="Arial" panose="020B0604020202020204" pitchFamily="34" charset="0"/>
              <a:buChar char="•"/>
            </a:pPr>
            <a:r>
              <a:rPr lang="en-US" dirty="0"/>
              <a:t>radiation</a:t>
            </a:r>
          </a:p>
          <a:p>
            <a:endParaRPr lang="en-US" dirty="0"/>
          </a:p>
        </p:txBody>
      </p:sp>
      <p:sp>
        <p:nvSpPr>
          <p:cNvPr id="10" name="Rectangle 9">
            <a:extLst>
              <a:ext uri="{FF2B5EF4-FFF2-40B4-BE49-F238E27FC236}">
                <a16:creationId xmlns:a16="http://schemas.microsoft.com/office/drawing/2014/main" id="{7DD5E13E-D403-66BC-4E0B-CAA7753B5A50}"/>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2" name="TextBox 1">
            <a:extLst>
              <a:ext uri="{FF2B5EF4-FFF2-40B4-BE49-F238E27FC236}">
                <a16:creationId xmlns:a16="http://schemas.microsoft.com/office/drawing/2014/main" id="{5A045215-E224-5E42-41F6-F636937AE629}"/>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1.2 Accident Management </a:t>
            </a:r>
            <a:r>
              <a:rPr lang="en-US" sz="3500" b="1" dirty="0">
                <a:solidFill>
                  <a:schemeClr val="bg1">
                    <a:lumMod val="50000"/>
                  </a:schemeClr>
                </a:solidFill>
                <a:latin typeface="Arial" panose="020B0604020202020204" pitchFamily="34" charset="0"/>
                <a:cs typeface="Arial" panose="020B0604020202020204" pitchFamily="34" charset="0"/>
              </a:rPr>
              <a:t>(Bleeding)</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12542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D517F3-0E4D-28B1-F1E9-4159726DD78C}"/>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E0241013-F76F-D185-3E4C-AB3753AF41B5}"/>
              </a:ext>
            </a:extLst>
          </p:cNvPr>
          <p:cNvSpPr>
            <a:spLocks noGrp="1"/>
          </p:cNvSpPr>
          <p:nvPr>
            <p:ph type="body" sz="half" idx="2"/>
          </p:nvPr>
        </p:nvSpPr>
        <p:spPr>
          <a:xfrm>
            <a:off x="7734300" y="1071833"/>
            <a:ext cx="4268514" cy="4404057"/>
          </a:xfrm>
        </p:spPr>
        <p:txBody>
          <a:bodyPr>
            <a:normAutofit lnSpcReduction="10000"/>
          </a:bodyPr>
          <a:lstStyle/>
          <a:p>
            <a:r>
              <a:rPr lang="en-US" sz="3000" b="1" dirty="0"/>
              <a:t>TREATMENT OF SOFT TISSUE INJURIES</a:t>
            </a:r>
          </a:p>
          <a:p>
            <a:r>
              <a:rPr lang="en-US" b="1" dirty="0"/>
              <a:t>RICER</a:t>
            </a:r>
          </a:p>
          <a:p>
            <a:pPr marL="285750" indent="-285750">
              <a:buFont typeface="Arial" panose="020B0604020202020204" pitchFamily="34" charset="0"/>
              <a:buChar char="•"/>
            </a:pPr>
            <a:r>
              <a:rPr lang="en-US" sz="2200" b="1" dirty="0"/>
              <a:t>R</a:t>
            </a:r>
            <a:r>
              <a:rPr lang="en-US" dirty="0"/>
              <a:t>est- prevent further damage</a:t>
            </a:r>
          </a:p>
          <a:p>
            <a:pPr marL="285750" indent="-285750">
              <a:buFont typeface="Arial" panose="020B0604020202020204" pitchFamily="34" charset="0"/>
              <a:buChar char="•"/>
            </a:pPr>
            <a:r>
              <a:rPr lang="en-US" sz="2200" b="1" dirty="0"/>
              <a:t>I</a:t>
            </a:r>
            <a:r>
              <a:rPr lang="en-US" dirty="0"/>
              <a:t>ce- decreases swelling, bleeding by constricting blood vessels therefore decrease pain and spasm. 24-72hrs post</a:t>
            </a:r>
          </a:p>
          <a:p>
            <a:pPr marL="285750" indent="-285750">
              <a:buFont typeface="Arial" panose="020B0604020202020204" pitchFamily="34" charset="0"/>
              <a:buChar char="•"/>
            </a:pPr>
            <a:r>
              <a:rPr lang="en-US" sz="2200" b="1" dirty="0"/>
              <a:t>C</a:t>
            </a:r>
            <a:r>
              <a:rPr lang="en-US" dirty="0"/>
              <a:t>ompression- direct pressure decreases bleeding</a:t>
            </a:r>
          </a:p>
          <a:p>
            <a:pPr marL="285750" indent="-285750">
              <a:buFont typeface="Arial" panose="020B0604020202020204" pitchFamily="34" charset="0"/>
              <a:buChar char="•"/>
            </a:pPr>
            <a:r>
              <a:rPr lang="en-US" sz="2200" b="1" dirty="0"/>
              <a:t>E</a:t>
            </a:r>
            <a:r>
              <a:rPr lang="en-US" dirty="0"/>
              <a:t>levation- reduces internal bleeding</a:t>
            </a:r>
          </a:p>
          <a:p>
            <a:pPr marL="285750" indent="-285750">
              <a:buFont typeface="Arial" panose="020B0604020202020204" pitchFamily="34" charset="0"/>
              <a:buChar char="•"/>
            </a:pPr>
            <a:r>
              <a:rPr lang="en-US" sz="2200" b="1" dirty="0"/>
              <a:t>R</a:t>
            </a:r>
            <a:r>
              <a:rPr lang="en-US" dirty="0"/>
              <a:t>eferral/ Diagnosis </a:t>
            </a:r>
          </a:p>
          <a:p>
            <a:r>
              <a:rPr lang="en-US" dirty="0"/>
              <a:t>Also think of splinting and anti </a:t>
            </a:r>
            <a:r>
              <a:rPr lang="en-US" dirty="0" err="1"/>
              <a:t>inflammatories</a:t>
            </a:r>
            <a:endParaRPr lang="en-US" dirty="0"/>
          </a:p>
          <a:p>
            <a:endParaRPr lang="en-US" dirty="0"/>
          </a:p>
        </p:txBody>
      </p:sp>
      <p:sp>
        <p:nvSpPr>
          <p:cNvPr id="10" name="Rectangle 9">
            <a:extLst>
              <a:ext uri="{FF2B5EF4-FFF2-40B4-BE49-F238E27FC236}">
                <a16:creationId xmlns:a16="http://schemas.microsoft.com/office/drawing/2014/main" id="{00E043EC-BD53-B612-3BAB-CA3B2868E620}"/>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pic>
        <p:nvPicPr>
          <p:cNvPr id="13" name="Picture 12" descr="A poster showing a few men stretching&#10;&#10;Description automatically generated with medium confidence">
            <a:extLst>
              <a:ext uri="{FF2B5EF4-FFF2-40B4-BE49-F238E27FC236}">
                <a16:creationId xmlns:a16="http://schemas.microsoft.com/office/drawing/2014/main" id="{B286A083-B5BA-8CFC-E4F3-EEE7CECFED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367" y="1183364"/>
            <a:ext cx="7400702" cy="5263340"/>
          </a:xfrm>
          <a:prstGeom prst="rect">
            <a:avLst/>
          </a:prstGeom>
        </p:spPr>
      </p:pic>
      <p:sp>
        <p:nvSpPr>
          <p:cNvPr id="2" name="TextBox 1">
            <a:extLst>
              <a:ext uri="{FF2B5EF4-FFF2-40B4-BE49-F238E27FC236}">
                <a16:creationId xmlns:a16="http://schemas.microsoft.com/office/drawing/2014/main" id="{A27379B5-2D8F-3AD8-EF20-6DCCF3F6C1E3}"/>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1.3 Accident Management </a:t>
            </a:r>
            <a:r>
              <a:rPr lang="en-US" sz="3500" b="1" dirty="0">
                <a:solidFill>
                  <a:schemeClr val="bg1">
                    <a:lumMod val="50000"/>
                  </a:schemeClr>
                </a:solidFill>
                <a:latin typeface="Arial" panose="020B0604020202020204" pitchFamily="34" charset="0"/>
                <a:cs typeface="Arial" panose="020B0604020202020204" pitchFamily="34" charset="0"/>
              </a:rPr>
              <a:t>(Soft Tissue Injuries)</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43644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455C67-F454-6364-764B-84452D4D6007}"/>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7E3EE469-C36D-B6AE-0E00-F83CA0651097}"/>
              </a:ext>
            </a:extLst>
          </p:cNvPr>
          <p:cNvSpPr>
            <a:spLocks noGrp="1"/>
          </p:cNvSpPr>
          <p:nvPr>
            <p:ph type="body" sz="half" idx="2"/>
          </p:nvPr>
        </p:nvSpPr>
        <p:spPr>
          <a:xfrm>
            <a:off x="208947" y="1228441"/>
            <a:ext cx="6172200" cy="4872038"/>
          </a:xfrm>
        </p:spPr>
        <p:txBody>
          <a:bodyPr>
            <a:normAutofit fontScale="85000" lnSpcReduction="20000"/>
          </a:bodyPr>
          <a:lstStyle/>
          <a:p>
            <a:r>
              <a:rPr lang="en-US" sz="3500" b="1" dirty="0"/>
              <a:t>SHOCK</a:t>
            </a:r>
          </a:p>
          <a:p>
            <a:endParaRPr lang="en-US" sz="3200" b="1" dirty="0"/>
          </a:p>
          <a:p>
            <a:r>
              <a:rPr lang="en-US" sz="2400" b="1" u="sng" dirty="0"/>
              <a:t>SIGNS AND SYMPTOMS: </a:t>
            </a:r>
          </a:p>
          <a:p>
            <a:pPr marL="285750" indent="-285750">
              <a:buFont typeface="Arial" panose="020B0604020202020204" pitchFamily="34" charset="0"/>
              <a:buChar char="•"/>
            </a:pPr>
            <a:r>
              <a:rPr lang="en-US" dirty="0"/>
              <a:t>Weakness</a:t>
            </a:r>
          </a:p>
          <a:p>
            <a:pPr marL="285750" indent="-285750">
              <a:buFont typeface="Arial" panose="020B0604020202020204" pitchFamily="34" charset="0"/>
              <a:buChar char="•"/>
            </a:pPr>
            <a:r>
              <a:rPr lang="en-US" dirty="0"/>
              <a:t>Feeling of impending doom</a:t>
            </a:r>
          </a:p>
          <a:p>
            <a:pPr marL="285750" indent="-285750">
              <a:buFont typeface="Arial" panose="020B0604020202020204" pitchFamily="34" charset="0"/>
              <a:buChar char="•"/>
            </a:pPr>
            <a:r>
              <a:rPr lang="en-US" dirty="0"/>
              <a:t>Dizziness</a:t>
            </a:r>
          </a:p>
          <a:p>
            <a:pPr marL="285750" indent="-285750">
              <a:buFont typeface="Arial" panose="020B0604020202020204" pitchFamily="34" charset="0"/>
              <a:buChar char="•"/>
            </a:pPr>
            <a:r>
              <a:rPr lang="en-US" dirty="0"/>
              <a:t>Nausea</a:t>
            </a:r>
          </a:p>
          <a:p>
            <a:pPr marL="285750" indent="-285750">
              <a:buFont typeface="Arial" panose="020B0604020202020204" pitchFamily="34" charset="0"/>
              <a:buChar char="•"/>
            </a:pPr>
            <a:r>
              <a:rPr lang="en-US" dirty="0"/>
              <a:t>Thirst</a:t>
            </a:r>
          </a:p>
          <a:p>
            <a:pPr marL="285750" indent="-285750">
              <a:buFont typeface="Arial" panose="020B0604020202020204" pitchFamily="34" charset="0"/>
              <a:buChar char="•"/>
            </a:pPr>
            <a:r>
              <a:rPr lang="en-US" dirty="0"/>
              <a:t>Coolness</a:t>
            </a:r>
          </a:p>
          <a:p>
            <a:pPr marL="285750" indent="-285750">
              <a:buFont typeface="Arial" panose="020B0604020202020204" pitchFamily="34" charset="0"/>
              <a:buChar char="•"/>
            </a:pPr>
            <a:r>
              <a:rPr lang="en-US" dirty="0"/>
              <a:t>BP decrease</a:t>
            </a:r>
          </a:p>
          <a:p>
            <a:pPr marL="285750" indent="-285750">
              <a:buFont typeface="Arial" panose="020B0604020202020204" pitchFamily="34" charset="0"/>
              <a:buChar char="•"/>
            </a:pPr>
            <a:r>
              <a:rPr lang="en-US" dirty="0"/>
              <a:t>Rapid/weak pulse</a:t>
            </a:r>
          </a:p>
          <a:p>
            <a:pPr marL="285750" indent="-285750">
              <a:buFont typeface="Arial" panose="020B0604020202020204" pitchFamily="34" charset="0"/>
              <a:buChar char="•"/>
            </a:pPr>
            <a:r>
              <a:rPr lang="en-US" dirty="0"/>
              <a:t>Shallow respirations</a:t>
            </a:r>
          </a:p>
          <a:p>
            <a:pPr marL="285750" indent="-285750">
              <a:buFont typeface="Arial" panose="020B0604020202020204" pitchFamily="34" charset="0"/>
              <a:buChar char="•"/>
            </a:pPr>
            <a:r>
              <a:rPr lang="en-US" dirty="0"/>
              <a:t>Pale skin</a:t>
            </a:r>
          </a:p>
          <a:p>
            <a:pPr marL="285750" indent="-285750">
              <a:buFont typeface="Arial" panose="020B0604020202020204" pitchFamily="34" charset="0"/>
              <a:buChar char="•"/>
            </a:pPr>
            <a:r>
              <a:rPr lang="en-US" dirty="0"/>
              <a:t>Sweating</a:t>
            </a:r>
          </a:p>
          <a:p>
            <a:pPr marL="285750" indent="-285750">
              <a:buFont typeface="Arial" panose="020B0604020202020204" pitchFamily="34" charset="0"/>
              <a:buChar char="•"/>
            </a:pPr>
            <a:r>
              <a:rPr lang="en-US" dirty="0"/>
              <a:t>Shaking</a:t>
            </a:r>
          </a:p>
          <a:p>
            <a:pPr marL="285750" indent="-285750">
              <a:buFont typeface="Arial" panose="020B0604020202020204" pitchFamily="34" charset="0"/>
              <a:buChar char="•"/>
            </a:pPr>
            <a:r>
              <a:rPr lang="en-US" dirty="0"/>
              <a:t>Dilated pupils, dull eyes</a:t>
            </a:r>
          </a:p>
          <a:p>
            <a:pPr marL="285750" indent="-285750">
              <a:buFont typeface="Arial" panose="020B0604020202020204" pitchFamily="34" charset="0"/>
              <a:buChar char="•"/>
            </a:pPr>
            <a:endParaRPr lang="en-US" dirty="0"/>
          </a:p>
          <a:p>
            <a:endParaRPr lang="en-US" dirty="0"/>
          </a:p>
        </p:txBody>
      </p:sp>
      <p:sp>
        <p:nvSpPr>
          <p:cNvPr id="10" name="Rectangle 9">
            <a:extLst>
              <a:ext uri="{FF2B5EF4-FFF2-40B4-BE49-F238E27FC236}">
                <a16:creationId xmlns:a16="http://schemas.microsoft.com/office/drawing/2014/main" id="{834DB942-1803-7589-B4B7-1E9FC8DF3914}"/>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2" name="TextBox 1">
            <a:extLst>
              <a:ext uri="{FF2B5EF4-FFF2-40B4-BE49-F238E27FC236}">
                <a16:creationId xmlns:a16="http://schemas.microsoft.com/office/drawing/2014/main" id="{AFD92F05-2DA0-CDBE-64A6-5C4C713ACBAF}"/>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1.4 Accident Management </a:t>
            </a:r>
            <a:r>
              <a:rPr lang="en-US" sz="3500" b="1" dirty="0">
                <a:solidFill>
                  <a:schemeClr val="bg1">
                    <a:lumMod val="50000"/>
                  </a:schemeClr>
                </a:solidFill>
                <a:latin typeface="Arial" panose="020B0604020202020204" pitchFamily="34" charset="0"/>
                <a:cs typeface="Arial" panose="020B0604020202020204" pitchFamily="34" charset="0"/>
              </a:rPr>
              <a:t>(Shock)</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pic>
        <p:nvPicPr>
          <p:cNvPr id="7" name="Picture 6" descr="A diagram of a person's body&#10;&#10;Description automatically generated">
            <a:extLst>
              <a:ext uri="{FF2B5EF4-FFF2-40B4-BE49-F238E27FC236}">
                <a16:creationId xmlns:a16="http://schemas.microsoft.com/office/drawing/2014/main" id="{C3E315F4-5114-5BBB-628B-70AD48459DE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04811" y="1228441"/>
            <a:ext cx="4793371" cy="5249882"/>
          </a:xfrm>
          <a:prstGeom prst="rect">
            <a:avLst/>
          </a:prstGeom>
        </p:spPr>
      </p:pic>
    </p:spTree>
    <p:extLst>
      <p:ext uri="{BB962C8B-B14F-4D97-AF65-F5344CB8AC3E}">
        <p14:creationId xmlns:p14="http://schemas.microsoft.com/office/powerpoint/2010/main" val="1247255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FFF2E-7ABD-7B2D-D4CE-A0C6F431055A}"/>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F5EF7C99-A98D-D47A-2DF3-6018D8DE2CD3}"/>
              </a:ext>
            </a:extLst>
          </p:cNvPr>
          <p:cNvSpPr>
            <a:spLocks noGrp="1"/>
          </p:cNvSpPr>
          <p:nvPr>
            <p:ph type="body" sz="half" idx="2"/>
          </p:nvPr>
        </p:nvSpPr>
        <p:spPr>
          <a:xfrm>
            <a:off x="114300" y="1031330"/>
            <a:ext cx="7200900" cy="5726821"/>
          </a:xfrm>
        </p:spPr>
        <p:txBody>
          <a:bodyPr>
            <a:noAutofit/>
          </a:bodyPr>
          <a:lstStyle/>
          <a:p>
            <a:r>
              <a:rPr lang="en-US" sz="3000" b="1" dirty="0"/>
              <a:t>SHOCK</a:t>
            </a:r>
          </a:p>
          <a:p>
            <a:r>
              <a:rPr lang="en-US" sz="1200" b="1" dirty="0"/>
              <a:t>Hypovolemic</a:t>
            </a:r>
          </a:p>
          <a:p>
            <a:pPr marL="285750" indent="-285750">
              <a:buFont typeface="Arial" panose="020B0604020202020204" pitchFamily="34" charset="0"/>
              <a:buChar char="•"/>
            </a:pPr>
            <a:r>
              <a:rPr lang="en-US" sz="1200" dirty="0"/>
              <a:t>Loss of blood, leads to insufficient blood supply to the body</a:t>
            </a:r>
          </a:p>
          <a:p>
            <a:r>
              <a:rPr lang="en-US" sz="1200" b="1" dirty="0"/>
              <a:t>Respiratory</a:t>
            </a:r>
          </a:p>
          <a:p>
            <a:pPr marL="285750" indent="-285750">
              <a:buFont typeface="Arial" panose="020B0604020202020204" pitchFamily="34" charset="0"/>
              <a:buChar char="•"/>
            </a:pPr>
            <a:r>
              <a:rPr lang="en-US" sz="1200" dirty="0"/>
              <a:t>Insufficient oxygen in the blood and thus the body</a:t>
            </a:r>
          </a:p>
          <a:p>
            <a:r>
              <a:rPr lang="en-US" sz="1200" b="1" dirty="0"/>
              <a:t>Neurological</a:t>
            </a:r>
          </a:p>
          <a:p>
            <a:pPr marL="285750" indent="-285750">
              <a:buFont typeface="Arial" panose="020B0604020202020204" pitchFamily="34" charset="0"/>
              <a:buChar char="•"/>
            </a:pPr>
            <a:r>
              <a:rPr lang="en-US" sz="1200" dirty="0"/>
              <a:t>Loss of control of the nervous system, leads to loss of control of the blood vessels which become dilated</a:t>
            </a:r>
          </a:p>
          <a:p>
            <a:r>
              <a:rPr lang="en-US" sz="1200" b="1" dirty="0"/>
              <a:t>Psychogenic</a:t>
            </a:r>
          </a:p>
          <a:p>
            <a:pPr marL="285750" indent="-285750">
              <a:buFont typeface="Arial" panose="020B0604020202020204" pitchFamily="34" charset="0"/>
              <a:buChar char="•"/>
            </a:pPr>
            <a:r>
              <a:rPr lang="en-US" sz="1200" dirty="0"/>
              <a:t>Fainting, sudden dilation of blood vessels from external stimuli, blood supply to brain momentarily interrupted</a:t>
            </a:r>
          </a:p>
          <a:p>
            <a:r>
              <a:rPr lang="en-US" sz="1200" b="1" dirty="0"/>
              <a:t>Cardiogenic</a:t>
            </a:r>
          </a:p>
          <a:p>
            <a:pPr marL="285750" indent="-285750">
              <a:buFont typeface="Arial" panose="020B0604020202020204" pitchFamily="34" charset="0"/>
              <a:buChar char="•"/>
            </a:pPr>
            <a:r>
              <a:rPr lang="en-US" sz="1200" dirty="0"/>
              <a:t>Inadequate heart function, circulation impaired</a:t>
            </a:r>
          </a:p>
          <a:p>
            <a:r>
              <a:rPr lang="en-US" sz="1200" b="1" dirty="0"/>
              <a:t>Septic</a:t>
            </a:r>
          </a:p>
          <a:p>
            <a:pPr marL="285750" indent="-285750">
              <a:buFont typeface="Arial" panose="020B0604020202020204" pitchFamily="34" charset="0"/>
              <a:buChar char="•"/>
            </a:pPr>
            <a:r>
              <a:rPr lang="en-US" sz="1200" dirty="0"/>
              <a:t>Severe infection releases toxins into the blood vessels causing vasodilation and loss of plasma through vessels walls</a:t>
            </a:r>
          </a:p>
          <a:p>
            <a:r>
              <a:rPr lang="en-US" sz="1200" b="1" dirty="0"/>
              <a:t>Metabolic</a:t>
            </a:r>
          </a:p>
          <a:p>
            <a:pPr marL="285750" indent="-285750">
              <a:buFont typeface="Arial" panose="020B0604020202020204" pitchFamily="34" charset="0"/>
              <a:buChar char="•"/>
            </a:pPr>
            <a:r>
              <a:rPr lang="en-US" sz="1200" dirty="0"/>
              <a:t>Loss of bodily fluids and changes in chemistry (e.g. heat stroke)</a:t>
            </a:r>
          </a:p>
          <a:p>
            <a:r>
              <a:rPr lang="en-US" sz="1200" b="1" dirty="0"/>
              <a:t>Anaphylactic</a:t>
            </a:r>
          </a:p>
          <a:p>
            <a:pPr marL="285750" indent="-285750">
              <a:buFont typeface="Arial" panose="020B0604020202020204" pitchFamily="34" charset="0"/>
              <a:buChar char="•"/>
            </a:pPr>
            <a:r>
              <a:rPr lang="en-US" sz="1200" dirty="0"/>
              <a:t>Contact with something which one Is extremely allergic to.</a:t>
            </a:r>
          </a:p>
          <a:p>
            <a:endParaRPr lang="en-US" sz="1200" dirty="0"/>
          </a:p>
        </p:txBody>
      </p:sp>
      <p:sp>
        <p:nvSpPr>
          <p:cNvPr id="10" name="Rectangle 9">
            <a:extLst>
              <a:ext uri="{FF2B5EF4-FFF2-40B4-BE49-F238E27FC236}">
                <a16:creationId xmlns:a16="http://schemas.microsoft.com/office/drawing/2014/main" id="{C70B0B73-FF72-3592-66AA-D21DDBAC51FC}"/>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pic>
        <p:nvPicPr>
          <p:cNvPr id="2" name="Picture 1">
            <a:extLst>
              <a:ext uri="{FF2B5EF4-FFF2-40B4-BE49-F238E27FC236}">
                <a16:creationId xmlns:a16="http://schemas.microsoft.com/office/drawing/2014/main" id="{49D9EC83-393A-7468-11DA-9C4E2A7FDD02}"/>
              </a:ext>
            </a:extLst>
          </p:cNvPr>
          <p:cNvPicPr>
            <a:picLocks noChangeAspect="1"/>
          </p:cNvPicPr>
          <p:nvPr/>
        </p:nvPicPr>
        <p:blipFill>
          <a:blip r:embed="rId2"/>
          <a:stretch>
            <a:fillRect/>
          </a:stretch>
        </p:blipFill>
        <p:spPr>
          <a:xfrm>
            <a:off x="7443947" y="2334668"/>
            <a:ext cx="4119590" cy="2577440"/>
          </a:xfrm>
          <a:prstGeom prst="rect">
            <a:avLst/>
          </a:prstGeom>
        </p:spPr>
      </p:pic>
      <p:sp>
        <p:nvSpPr>
          <p:cNvPr id="3" name="TextBox 2">
            <a:extLst>
              <a:ext uri="{FF2B5EF4-FFF2-40B4-BE49-F238E27FC236}">
                <a16:creationId xmlns:a16="http://schemas.microsoft.com/office/drawing/2014/main" id="{40C6C29D-6066-6E24-D960-225F8C53081E}"/>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1.4 Accident Management </a:t>
            </a:r>
            <a:r>
              <a:rPr lang="en-US" sz="3500" b="1" dirty="0">
                <a:solidFill>
                  <a:schemeClr val="bg1">
                    <a:lumMod val="50000"/>
                  </a:schemeClr>
                </a:solidFill>
                <a:latin typeface="Arial" panose="020B0604020202020204" pitchFamily="34" charset="0"/>
                <a:cs typeface="Arial" panose="020B0604020202020204" pitchFamily="34" charset="0"/>
              </a:rPr>
              <a:t>(Shock)</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1541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790B9B-7B47-8FFC-4906-F29E28F3DB13}"/>
            </a:ext>
          </a:extLst>
        </p:cNvPr>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B1A72FEC-2CD8-C698-0870-507E79B3A89A}"/>
              </a:ext>
            </a:extLst>
          </p:cNvPr>
          <p:cNvPicPr>
            <a:picLocks noGrp="1" noChangeAspect="1"/>
          </p:cNvPicPr>
          <p:nvPr>
            <p:ph idx="1"/>
          </p:nvPr>
        </p:nvPicPr>
        <p:blipFill>
          <a:blip r:embed="rId2"/>
          <a:stretch>
            <a:fillRect/>
          </a:stretch>
        </p:blipFill>
        <p:spPr>
          <a:xfrm>
            <a:off x="622299" y="1111071"/>
            <a:ext cx="4088245" cy="5497683"/>
          </a:xfrm>
        </p:spPr>
      </p:pic>
      <p:sp>
        <p:nvSpPr>
          <p:cNvPr id="4" name="Text Placeholder 3">
            <a:extLst>
              <a:ext uri="{FF2B5EF4-FFF2-40B4-BE49-F238E27FC236}">
                <a16:creationId xmlns:a16="http://schemas.microsoft.com/office/drawing/2014/main" id="{254814C4-3B16-F09E-6618-5FF87EBEAE30}"/>
              </a:ext>
            </a:extLst>
          </p:cNvPr>
          <p:cNvSpPr>
            <a:spLocks noGrp="1"/>
          </p:cNvSpPr>
          <p:nvPr>
            <p:ph type="body" sz="half" idx="2"/>
          </p:nvPr>
        </p:nvSpPr>
        <p:spPr>
          <a:xfrm>
            <a:off x="5586904" y="1267766"/>
            <a:ext cx="6172200" cy="3895361"/>
          </a:xfrm>
        </p:spPr>
        <p:txBody>
          <a:bodyPr>
            <a:normAutofit lnSpcReduction="10000"/>
          </a:bodyPr>
          <a:lstStyle/>
          <a:p>
            <a:r>
              <a:rPr lang="en-US" sz="3000" b="1" dirty="0"/>
              <a:t>SHOCK</a:t>
            </a:r>
          </a:p>
          <a:p>
            <a:endParaRPr lang="en-US" sz="2000" b="1" u="sng" dirty="0"/>
          </a:p>
          <a:p>
            <a:r>
              <a:rPr lang="en-US" sz="2000" b="1" u="sng" dirty="0"/>
              <a:t>TREATMENT:</a:t>
            </a:r>
          </a:p>
          <a:p>
            <a:pPr marL="285750" indent="-285750">
              <a:buFont typeface="Arial" panose="020B0604020202020204" pitchFamily="34" charset="0"/>
              <a:buChar char="•"/>
            </a:pPr>
            <a:r>
              <a:rPr lang="en-US" sz="2000" dirty="0">
                <a:solidFill>
                  <a:srgbClr val="FF0000"/>
                </a:solidFill>
              </a:rPr>
              <a:t>DRSABCD</a:t>
            </a:r>
          </a:p>
          <a:p>
            <a:pPr marL="285750" indent="-285750">
              <a:buFont typeface="Arial" panose="020B0604020202020204" pitchFamily="34" charset="0"/>
              <a:buChar char="•"/>
            </a:pPr>
            <a:r>
              <a:rPr lang="en-US" dirty="0"/>
              <a:t>Treat cause of shock (</a:t>
            </a:r>
            <a:r>
              <a:rPr lang="en-US" dirty="0" err="1"/>
              <a:t>i.e</a:t>
            </a:r>
            <a:r>
              <a:rPr lang="en-US" dirty="0"/>
              <a:t>, control bleeding, splint fractures)</a:t>
            </a:r>
          </a:p>
          <a:p>
            <a:pPr marL="285750" indent="-285750">
              <a:buFont typeface="Arial" panose="020B0604020202020204" pitchFamily="34" charset="0"/>
              <a:buChar char="•"/>
            </a:pPr>
            <a:r>
              <a:rPr lang="en-US" dirty="0"/>
              <a:t>Position patient supine with legs slightly raised</a:t>
            </a:r>
          </a:p>
          <a:p>
            <a:pPr marL="285750" indent="-285750">
              <a:buFont typeface="Arial" panose="020B0604020202020204" pitchFamily="34" charset="0"/>
              <a:buChar char="•"/>
            </a:pPr>
            <a:r>
              <a:rPr lang="en-US" dirty="0"/>
              <a:t>Provide Oxygen</a:t>
            </a:r>
          </a:p>
          <a:p>
            <a:pPr marL="285750" indent="-285750">
              <a:buFont typeface="Arial" panose="020B0604020202020204" pitchFamily="34" charset="0"/>
              <a:buChar char="•"/>
            </a:pPr>
            <a:r>
              <a:rPr lang="en-US" dirty="0"/>
              <a:t>Keep patient warm</a:t>
            </a:r>
          </a:p>
          <a:p>
            <a:pPr marL="285750" indent="-285750">
              <a:buFont typeface="Arial" panose="020B0604020202020204" pitchFamily="34" charset="0"/>
              <a:buChar char="•"/>
            </a:pPr>
            <a:r>
              <a:rPr lang="en-US" dirty="0"/>
              <a:t>Nil By Mouth (NBM)</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Document all treatment with times to handover.</a:t>
            </a:r>
          </a:p>
        </p:txBody>
      </p:sp>
      <p:sp>
        <p:nvSpPr>
          <p:cNvPr id="10" name="Rectangle 9">
            <a:extLst>
              <a:ext uri="{FF2B5EF4-FFF2-40B4-BE49-F238E27FC236}">
                <a16:creationId xmlns:a16="http://schemas.microsoft.com/office/drawing/2014/main" id="{553F16D5-5F46-83BB-AE99-C1D628E55FEF}"/>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5" name="TextBox 4">
            <a:extLst>
              <a:ext uri="{FF2B5EF4-FFF2-40B4-BE49-F238E27FC236}">
                <a16:creationId xmlns:a16="http://schemas.microsoft.com/office/drawing/2014/main" id="{E7B1DBAB-010C-E8DE-8BDF-4547BA4C45A1}"/>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1.4 Accident Management </a:t>
            </a:r>
            <a:r>
              <a:rPr lang="en-US" sz="3500" b="1" dirty="0">
                <a:solidFill>
                  <a:schemeClr val="bg1">
                    <a:lumMod val="50000"/>
                  </a:schemeClr>
                </a:solidFill>
                <a:latin typeface="Arial" panose="020B0604020202020204" pitchFamily="34" charset="0"/>
                <a:cs typeface="Arial" panose="020B0604020202020204" pitchFamily="34" charset="0"/>
              </a:rPr>
              <a:t>(Shock)</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48460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F17A02-1FA8-D9E5-A889-84ED06765289}"/>
            </a:ext>
          </a:extLst>
        </p:cNvPr>
        <p:cNvGrpSpPr/>
        <p:nvPr/>
      </p:nvGrpSpPr>
      <p:grpSpPr>
        <a:xfrm>
          <a:off x="0" y="0"/>
          <a:ext cx="0" cy="0"/>
          <a:chOff x="0" y="0"/>
          <a:chExt cx="0" cy="0"/>
        </a:xfrm>
      </p:grpSpPr>
      <p:pic>
        <p:nvPicPr>
          <p:cNvPr id="9" name="Content Placeholder 8" descr="A close-up of a wound&#10;&#10;Description automatically generated">
            <a:extLst>
              <a:ext uri="{FF2B5EF4-FFF2-40B4-BE49-F238E27FC236}">
                <a16:creationId xmlns:a16="http://schemas.microsoft.com/office/drawing/2014/main" id="{73476956-BF7B-D83C-1350-7A6BC526FDA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21672" y="1294091"/>
            <a:ext cx="3479626" cy="4497110"/>
          </a:xfrm>
        </p:spPr>
      </p:pic>
      <p:sp>
        <p:nvSpPr>
          <p:cNvPr id="4" name="Text Placeholder 3">
            <a:extLst>
              <a:ext uri="{FF2B5EF4-FFF2-40B4-BE49-F238E27FC236}">
                <a16:creationId xmlns:a16="http://schemas.microsoft.com/office/drawing/2014/main" id="{BCEABC31-1DC5-A06B-C494-8555F9C14E53}"/>
              </a:ext>
            </a:extLst>
          </p:cNvPr>
          <p:cNvSpPr>
            <a:spLocks noGrp="1"/>
          </p:cNvSpPr>
          <p:nvPr>
            <p:ph type="body" sz="half" idx="2"/>
          </p:nvPr>
        </p:nvSpPr>
        <p:spPr>
          <a:xfrm>
            <a:off x="189186" y="1219201"/>
            <a:ext cx="6600497" cy="4932204"/>
          </a:xfrm>
        </p:spPr>
        <p:txBody>
          <a:bodyPr>
            <a:normAutofit fontScale="92500" lnSpcReduction="10000"/>
          </a:bodyPr>
          <a:lstStyle/>
          <a:p>
            <a:r>
              <a:rPr lang="en-US" sz="3000" b="1" dirty="0"/>
              <a:t>FRACTURES</a:t>
            </a:r>
          </a:p>
          <a:p>
            <a:endParaRPr lang="en-US" sz="3000" b="1" dirty="0"/>
          </a:p>
          <a:p>
            <a:r>
              <a:rPr lang="en-US" sz="2000" b="1" u="sng" dirty="0"/>
              <a:t>CLOSED OR SIMPLE</a:t>
            </a:r>
          </a:p>
          <a:p>
            <a:pPr marL="285750" indent="-285750">
              <a:buFont typeface="Arial" panose="020B0604020202020204" pitchFamily="34" charset="0"/>
              <a:buChar char="•"/>
            </a:pPr>
            <a:r>
              <a:rPr lang="en-US" dirty="0"/>
              <a:t>Overlying skin unbroken</a:t>
            </a:r>
          </a:p>
          <a:p>
            <a:pPr marL="285750" indent="-285750">
              <a:buFont typeface="Arial" panose="020B0604020202020204" pitchFamily="34" charset="0"/>
              <a:buChar char="•"/>
            </a:pPr>
            <a:endParaRPr lang="en-US" dirty="0"/>
          </a:p>
          <a:p>
            <a:r>
              <a:rPr lang="en-US" sz="2000" b="1" u="sng" dirty="0"/>
              <a:t>COMPOUND</a:t>
            </a:r>
          </a:p>
          <a:p>
            <a:pPr marL="285750" indent="-285750">
              <a:buFont typeface="Arial" panose="020B0604020202020204" pitchFamily="34" charset="0"/>
              <a:buChar char="•"/>
            </a:pPr>
            <a:r>
              <a:rPr lang="en-US" dirty="0"/>
              <a:t>Overlying skin broken with wound over fracture site</a:t>
            </a:r>
          </a:p>
          <a:p>
            <a:pPr marL="285750" indent="-285750">
              <a:buFont typeface="Arial" panose="020B0604020202020204" pitchFamily="34" charset="0"/>
              <a:buChar char="•"/>
            </a:pPr>
            <a:endParaRPr lang="en-US" dirty="0"/>
          </a:p>
          <a:p>
            <a:r>
              <a:rPr lang="en-US" sz="2000" b="1" u="sng" dirty="0"/>
              <a:t>COMPLICATED</a:t>
            </a:r>
          </a:p>
          <a:p>
            <a:pPr marL="285750" indent="-285750">
              <a:buFont typeface="Arial" panose="020B0604020202020204" pitchFamily="34" charset="0"/>
              <a:buChar char="•"/>
            </a:pPr>
            <a:r>
              <a:rPr lang="en-US" dirty="0"/>
              <a:t>Fractured bone affecting nearby organs</a:t>
            </a:r>
          </a:p>
          <a:p>
            <a:pPr marL="285750" indent="-285750">
              <a:buFont typeface="Arial" panose="020B0604020202020204" pitchFamily="34" charset="0"/>
              <a:buChar char="•"/>
            </a:pPr>
            <a:endParaRPr lang="en-US" dirty="0"/>
          </a:p>
          <a:p>
            <a:r>
              <a:rPr lang="en-US" sz="2000" b="1" u="sng" dirty="0"/>
              <a:t>DISLOCATION</a:t>
            </a:r>
          </a:p>
          <a:p>
            <a:pPr marL="285750" indent="-285750">
              <a:buFont typeface="Arial" panose="020B0604020202020204" pitchFamily="34" charset="0"/>
              <a:buChar char="•"/>
            </a:pPr>
            <a:r>
              <a:rPr lang="en-US" dirty="0"/>
              <a:t>Where sudden impact injures a joint. Do not attempt to re-align as may trap nerves or blood vessels causing further damage.</a:t>
            </a:r>
          </a:p>
        </p:txBody>
      </p:sp>
      <p:sp>
        <p:nvSpPr>
          <p:cNvPr id="10" name="Rectangle 9">
            <a:extLst>
              <a:ext uri="{FF2B5EF4-FFF2-40B4-BE49-F238E27FC236}">
                <a16:creationId xmlns:a16="http://schemas.microsoft.com/office/drawing/2014/main" id="{025F028E-1122-2F29-5B80-5B8928933097}"/>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2" name="TextBox 1">
            <a:extLst>
              <a:ext uri="{FF2B5EF4-FFF2-40B4-BE49-F238E27FC236}">
                <a16:creationId xmlns:a16="http://schemas.microsoft.com/office/drawing/2014/main" id="{2014B215-3165-693B-55CC-C9E37D94F90F}"/>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1.5 Accident Management </a:t>
            </a:r>
            <a:r>
              <a:rPr lang="en-US" sz="3500" b="1" dirty="0">
                <a:solidFill>
                  <a:schemeClr val="bg1">
                    <a:lumMod val="50000"/>
                  </a:schemeClr>
                </a:solidFill>
                <a:latin typeface="Arial" panose="020B0604020202020204" pitchFamily="34" charset="0"/>
                <a:cs typeface="Arial" panose="020B0604020202020204" pitchFamily="34" charset="0"/>
              </a:rPr>
              <a:t>(Fractures)</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51710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0F1E4-8A0E-C088-3903-23FBEC9FE514}"/>
            </a:ext>
          </a:extLst>
        </p:cNvPr>
        <p:cNvGrpSpPr/>
        <p:nvPr/>
      </p:nvGrpSpPr>
      <p:grpSpPr>
        <a:xfrm>
          <a:off x="0" y="0"/>
          <a:ext cx="0" cy="0"/>
          <a:chOff x="0" y="0"/>
          <a:chExt cx="0" cy="0"/>
        </a:xfrm>
      </p:grpSpPr>
      <p:pic>
        <p:nvPicPr>
          <p:cNvPr id="9" name="Content Placeholder 8" descr="A close-up of a hand&#10;&#10;Description automatically generated">
            <a:extLst>
              <a:ext uri="{FF2B5EF4-FFF2-40B4-BE49-F238E27FC236}">
                <a16:creationId xmlns:a16="http://schemas.microsoft.com/office/drawing/2014/main" id="{3696AB10-8B8A-53B1-C766-587A49A88D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69163" y="1118230"/>
            <a:ext cx="4114800" cy="4872038"/>
          </a:xfrm>
        </p:spPr>
      </p:pic>
      <p:sp>
        <p:nvSpPr>
          <p:cNvPr id="4" name="Text Placeholder 3">
            <a:extLst>
              <a:ext uri="{FF2B5EF4-FFF2-40B4-BE49-F238E27FC236}">
                <a16:creationId xmlns:a16="http://schemas.microsoft.com/office/drawing/2014/main" id="{9A85A7F3-00FD-0426-1B34-DF2B5764EAA4}"/>
              </a:ext>
            </a:extLst>
          </p:cNvPr>
          <p:cNvSpPr>
            <a:spLocks noGrp="1"/>
          </p:cNvSpPr>
          <p:nvPr>
            <p:ph type="body" sz="half" idx="2"/>
          </p:nvPr>
        </p:nvSpPr>
        <p:spPr>
          <a:xfrm>
            <a:off x="231228" y="1249198"/>
            <a:ext cx="6370637" cy="4872038"/>
          </a:xfrm>
        </p:spPr>
        <p:txBody>
          <a:bodyPr>
            <a:normAutofit fontScale="92500" lnSpcReduction="20000"/>
          </a:bodyPr>
          <a:lstStyle/>
          <a:p>
            <a:r>
              <a:rPr lang="en-US" sz="3200" b="1" dirty="0"/>
              <a:t>FRACTURES</a:t>
            </a:r>
          </a:p>
          <a:p>
            <a:endParaRPr lang="en-US" sz="3000" b="1" dirty="0"/>
          </a:p>
          <a:p>
            <a:r>
              <a:rPr lang="en-US" sz="2200" b="1" dirty="0"/>
              <a:t>CAUSED BY</a:t>
            </a:r>
          </a:p>
          <a:p>
            <a:pPr marL="285750" indent="-285750">
              <a:buFont typeface="Arial" panose="020B0604020202020204" pitchFamily="34" charset="0"/>
              <a:buChar char="•"/>
            </a:pPr>
            <a:r>
              <a:rPr lang="en-US" dirty="0"/>
              <a:t>Direct force- break at site of impact</a:t>
            </a:r>
          </a:p>
          <a:p>
            <a:pPr marL="285750" indent="-285750">
              <a:buFont typeface="Arial" panose="020B0604020202020204" pitchFamily="34" charset="0"/>
              <a:buChar char="•"/>
            </a:pPr>
            <a:r>
              <a:rPr lang="en-US" dirty="0"/>
              <a:t>Abnormal muscular contraction-through a fall or car accident</a:t>
            </a:r>
          </a:p>
          <a:p>
            <a:pPr marL="285750" indent="-285750">
              <a:buFont typeface="Arial" panose="020B0604020202020204" pitchFamily="34" charset="0"/>
              <a:buChar char="•"/>
            </a:pPr>
            <a:r>
              <a:rPr lang="en-US" dirty="0"/>
              <a:t>Indirect force-bone broken at site distant from point of impact</a:t>
            </a:r>
          </a:p>
          <a:p>
            <a:pPr marL="285750" indent="-285750">
              <a:buFont typeface="Arial" panose="020B0604020202020204" pitchFamily="34" charset="0"/>
              <a:buChar char="•"/>
            </a:pPr>
            <a:endParaRPr lang="en-US" dirty="0"/>
          </a:p>
          <a:p>
            <a:r>
              <a:rPr lang="en-US" sz="2200" b="1" dirty="0"/>
              <a:t>SIGNS AND SYMPTOMS</a:t>
            </a:r>
          </a:p>
          <a:p>
            <a:pPr marL="285750" indent="-285750">
              <a:buFont typeface="Arial" panose="020B0604020202020204" pitchFamily="34" charset="0"/>
              <a:buChar char="•"/>
            </a:pPr>
            <a:r>
              <a:rPr lang="en-US" dirty="0"/>
              <a:t>Pain at or near site</a:t>
            </a:r>
          </a:p>
          <a:p>
            <a:pPr marL="285750" indent="-285750">
              <a:buFont typeface="Arial" panose="020B0604020202020204" pitchFamily="34" charset="0"/>
              <a:buChar char="•"/>
            </a:pPr>
            <a:r>
              <a:rPr lang="en-US" dirty="0"/>
              <a:t>Deformity</a:t>
            </a:r>
          </a:p>
          <a:p>
            <a:pPr marL="285750" indent="-285750">
              <a:buFont typeface="Arial" panose="020B0604020202020204" pitchFamily="34" charset="0"/>
              <a:buChar char="•"/>
            </a:pPr>
            <a:r>
              <a:rPr lang="en-US" dirty="0"/>
              <a:t>Unnatural movement</a:t>
            </a:r>
          </a:p>
          <a:p>
            <a:pPr marL="285750" indent="-285750">
              <a:buFont typeface="Arial" panose="020B0604020202020204" pitchFamily="34" charset="0"/>
              <a:buChar char="•"/>
            </a:pPr>
            <a:r>
              <a:rPr lang="en-US" dirty="0"/>
              <a:t>Crepitus</a:t>
            </a:r>
          </a:p>
          <a:p>
            <a:pPr marL="285750" indent="-285750">
              <a:buFont typeface="Arial" panose="020B0604020202020204" pitchFamily="34" charset="0"/>
              <a:buChar char="•"/>
            </a:pPr>
            <a:r>
              <a:rPr lang="en-US" dirty="0"/>
              <a:t>Loss or reduction of movement</a:t>
            </a:r>
          </a:p>
          <a:p>
            <a:pPr marL="285750" indent="-285750">
              <a:buFont typeface="Arial" panose="020B0604020202020204" pitchFamily="34" charset="0"/>
              <a:buChar char="•"/>
            </a:pPr>
            <a:r>
              <a:rPr lang="en-US" dirty="0"/>
              <a:t>Swelling</a:t>
            </a:r>
          </a:p>
          <a:p>
            <a:pPr marL="285750" indent="-285750">
              <a:buFont typeface="Arial" panose="020B0604020202020204" pitchFamily="34" charset="0"/>
              <a:buChar char="•"/>
            </a:pPr>
            <a:r>
              <a:rPr lang="en-US" dirty="0"/>
              <a:t>irregularity</a:t>
            </a:r>
          </a:p>
        </p:txBody>
      </p:sp>
      <p:sp>
        <p:nvSpPr>
          <p:cNvPr id="10" name="Rectangle 9">
            <a:extLst>
              <a:ext uri="{FF2B5EF4-FFF2-40B4-BE49-F238E27FC236}">
                <a16:creationId xmlns:a16="http://schemas.microsoft.com/office/drawing/2014/main" id="{3269ACF3-F3E6-5F2A-D910-BE8828662A45}"/>
              </a:ext>
            </a:extLst>
          </p:cNvPr>
          <p:cNvSpPr/>
          <p:nvPr/>
        </p:nvSpPr>
        <p:spPr>
          <a:xfrm>
            <a:off x="0" y="867732"/>
            <a:ext cx="12192000" cy="163599"/>
          </a:xfrm>
          <a:prstGeom prst="rect">
            <a:avLst/>
          </a:prstGeom>
          <a:solidFill>
            <a:srgbClr val="26A2D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G" sz="800" b="1" dirty="0">
                <a:latin typeface="Arial" panose="020B0604020202020204" pitchFamily="34" charset="0"/>
                <a:cs typeface="Arial" panose="020B0604020202020204" pitchFamily="34" charset="0"/>
              </a:rPr>
              <a:t>SK-DIV-PPT-005</a:t>
            </a:r>
          </a:p>
        </p:txBody>
      </p:sp>
      <p:sp>
        <p:nvSpPr>
          <p:cNvPr id="3" name="TextBox 2">
            <a:extLst>
              <a:ext uri="{FF2B5EF4-FFF2-40B4-BE49-F238E27FC236}">
                <a16:creationId xmlns:a16="http://schemas.microsoft.com/office/drawing/2014/main" id="{D8A116BE-6BE5-3B27-88B6-23C6F60C6CA1}"/>
              </a:ext>
            </a:extLst>
          </p:cNvPr>
          <p:cNvSpPr txBox="1"/>
          <p:nvPr/>
        </p:nvSpPr>
        <p:spPr>
          <a:xfrm>
            <a:off x="114300" y="249246"/>
            <a:ext cx="12077700" cy="630942"/>
          </a:xfrm>
          <a:prstGeom prst="rect">
            <a:avLst/>
          </a:prstGeom>
          <a:noFill/>
        </p:spPr>
        <p:txBody>
          <a:bodyPr wrap="square">
            <a:spAutoFit/>
          </a:bodyPr>
          <a:lstStyle/>
          <a:p>
            <a:r>
              <a:rPr lang="en-US" sz="3500" b="1" dirty="0">
                <a:solidFill>
                  <a:srgbClr val="00B050"/>
                </a:solidFill>
                <a:latin typeface="Arial" panose="020B0604020202020204" pitchFamily="34" charset="0"/>
                <a:cs typeface="Arial" panose="020B0604020202020204" pitchFamily="34" charset="0"/>
              </a:rPr>
              <a:t>1.5 Accident Management </a:t>
            </a:r>
            <a:r>
              <a:rPr lang="en-US" sz="3500" b="1" dirty="0">
                <a:solidFill>
                  <a:schemeClr val="bg1">
                    <a:lumMod val="50000"/>
                  </a:schemeClr>
                </a:solidFill>
                <a:latin typeface="Arial" panose="020B0604020202020204" pitchFamily="34" charset="0"/>
                <a:cs typeface="Arial" panose="020B0604020202020204" pitchFamily="34" charset="0"/>
              </a:rPr>
              <a:t>(Fractures)</a:t>
            </a:r>
            <a:endParaRPr lang="en-US" sz="3500" dirty="0">
              <a:ln w="0"/>
              <a:solidFill>
                <a:srgbClr val="00B05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3257028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8A819B24E5A6946B6D56E70769FC617" ma:contentTypeVersion="3" ma:contentTypeDescription="Create a new document." ma:contentTypeScope="" ma:versionID="d51a80ceb8ba3a0ff31718c60f675fb8">
  <xsd:schema xmlns:xsd="http://www.w3.org/2001/XMLSchema" xmlns:xs="http://www.w3.org/2001/XMLSchema" xmlns:p="http://schemas.microsoft.com/office/2006/metadata/properties" xmlns:ns2="aa6a89ce-8e69-4a1f-a1bb-1c3963bae027" targetNamespace="http://schemas.microsoft.com/office/2006/metadata/properties" ma:root="true" ma:fieldsID="f797d2bd0bd4aa9a108ef284b2a712b6" ns2:_="">
    <xsd:import namespace="aa6a89ce-8e69-4a1f-a1bb-1c3963bae027"/>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6a89ce-8e69-4a1f-a1bb-1c3963bae0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BE6282A-E8AA-4768-9E13-1952B9009127}">
  <ds:schemaRefs>
    <ds:schemaRef ds:uri="http://purl.org/dc/dcmitype/"/>
    <ds:schemaRef ds:uri="http://www.w3.org/XML/1998/namespace"/>
    <ds:schemaRef ds:uri="http://schemas.microsoft.com/office/infopath/2007/PartnerControls"/>
    <ds:schemaRef ds:uri="http://purl.org/dc/elements/1.1/"/>
    <ds:schemaRef ds:uri="http://purl.org/dc/terms/"/>
    <ds:schemaRef ds:uri="http://schemas.microsoft.com/office/2006/documentManagement/types"/>
    <ds:schemaRef ds:uri="http://schemas.microsoft.com/office/2006/metadata/properties"/>
    <ds:schemaRef ds:uri="http://schemas.openxmlformats.org/package/2006/metadata/core-properties"/>
    <ds:schemaRef ds:uri="23bc2216-5606-4966-8716-6fdd4ee4870f"/>
    <ds:schemaRef ds:uri="140d79b1-f78a-494c-a66c-2da273cc0b3a"/>
  </ds:schemaRefs>
</ds:datastoreItem>
</file>

<file path=customXml/itemProps2.xml><?xml version="1.0" encoding="utf-8"?>
<ds:datastoreItem xmlns:ds="http://schemas.openxmlformats.org/officeDocument/2006/customXml" ds:itemID="{56179BAC-2024-470B-8C6B-2C13D16979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a6a89ce-8e69-4a1f-a1bb-1c3963bae02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374D1CE-9FD0-4E3B-B49C-5AE47BF0428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Facet</Template>
  <TotalTime>2661</TotalTime>
  <Words>1077</Words>
  <Application>Microsoft Office PowerPoint</Application>
  <PresentationFormat>Widescreen</PresentationFormat>
  <Paragraphs>194</Paragraphs>
  <Slides>15</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15</vt:i4>
      </vt:variant>
    </vt:vector>
  </HeadingPairs>
  <TitlesOfParts>
    <vt:vector size="20" baseType="lpstr">
      <vt:lpstr>Arial</vt:lpstr>
      <vt:lpstr>Calibri</vt:lpstr>
      <vt:lpstr>Calibri Light</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Almera Salim</dc:creator>
  <cp:lastModifiedBy>Rudi Van der Merwe</cp:lastModifiedBy>
  <cp:revision>1200</cp:revision>
  <dcterms:created xsi:type="dcterms:W3CDTF">2016-02-04T06:32:33Z</dcterms:created>
  <dcterms:modified xsi:type="dcterms:W3CDTF">2025-05-13T09:14:41Z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0x010100F8A819B24E5A6946B6D56E70769FC617</vt:lpwstr>
  </property>
  <property fmtid="{D5CDD505-2E9C-101B-9397-08002B2CF9AE}" pid="3" name="MediaServiceImageTags">
    <vt:lpwstr/>
  </property>
  <property fmtid="{D5CDD505-2E9C-101B-9397-08002B2CF9AE}" pid="4" name="Order">
    <vt:lpwstr>200.000000000000</vt:lpwstr>
  </property>
  <property fmtid="{D5CDD505-2E9C-101B-9397-08002B2CF9AE}" pid="5" name="xd_ProgID">
    <vt:lpwstr/>
  </property>
  <property fmtid="{D5CDD505-2E9C-101B-9397-08002B2CF9AE}" pid="6" name="_SourceUrl">
    <vt:lpwstr/>
  </property>
  <property fmtid="{D5CDD505-2E9C-101B-9397-08002B2CF9AE}" pid="7" name="_SharedFileIndex">
    <vt:lpwstr/>
  </property>
  <property fmtid="{D5CDD505-2E9C-101B-9397-08002B2CF9AE}" pid="8" name="ComplianceAssetId">
    <vt:lpwstr/>
  </property>
  <property fmtid="{D5CDD505-2E9C-101B-9397-08002B2CF9AE}" pid="9" name="TemplateUrl">
    <vt:lpwstr/>
  </property>
  <property fmtid="{D5CDD505-2E9C-101B-9397-08002B2CF9AE}" pid="10" name="_ExtendedDescription">
    <vt:lpwstr/>
  </property>
  <property fmtid="{D5CDD505-2E9C-101B-9397-08002B2CF9AE}" pid="11" name="TriggerFlowInfo">
    <vt:lpwstr/>
  </property>
  <property fmtid="{D5CDD505-2E9C-101B-9397-08002B2CF9AE}" pid="12" name="xd_Signature">
    <vt:lpwstr/>
  </property>
</Properties>
</file>